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87" r:id="rId2"/>
    <p:sldId id="289" r:id="rId3"/>
    <p:sldId id="305" r:id="rId4"/>
    <p:sldId id="323" r:id="rId5"/>
    <p:sldId id="324" r:id="rId6"/>
    <p:sldId id="325" r:id="rId7"/>
    <p:sldId id="326" r:id="rId8"/>
    <p:sldId id="311" r:id="rId9"/>
    <p:sldId id="321" r:id="rId10"/>
    <p:sldId id="328" r:id="rId11"/>
    <p:sldId id="329" r:id="rId12"/>
    <p:sldId id="330" r:id="rId13"/>
    <p:sldId id="331" r:id="rId14"/>
    <p:sldId id="314" r:id="rId15"/>
    <p:sldId id="333" r:id="rId16"/>
    <p:sldId id="335" r:id="rId17"/>
    <p:sldId id="339" r:id="rId18"/>
    <p:sldId id="340" r:id="rId19"/>
    <p:sldId id="334" r:id="rId20"/>
    <p:sldId id="336" r:id="rId21"/>
    <p:sldId id="337" r:id="rId22"/>
    <p:sldId id="338" r:id="rId23"/>
    <p:sldId id="309" r:id="rId24"/>
    <p:sldId id="32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F93"/>
    <a:srgbClr val="800000"/>
    <a:srgbClr val="B04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95" d="100"/>
          <a:sy n="95" d="100"/>
        </p:scale>
        <p:origin x="53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7F4E14-C335-49F6-B798-04CE35E26FED}" type="datetimeFigureOut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6CA3AA-CD49-47AF-A7D5-7268C8568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807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B3D6AA-D618-4FDE-9551-E556F98101B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9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3547-D275-4420-850E-B276858A1C67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563FA-AB20-4827-B638-D1A0AFE40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D366-D6A7-49AD-8562-DF305B6472A6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5C40-13A8-4250-AAD1-BB3C78D69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FB71-2F2B-4003-B6AE-EF50938EB70D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5047-0F35-41DA-B31D-B32E86A4E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63AB-983E-4E77-83CA-F12D1EBBBE7E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1F311-6177-4854-AF33-FDF7C6C4F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AF3D-7244-4F55-9A24-A4EF52430C98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59FC-37A1-4A45-A1FD-DA5E552A3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9F7C-421D-4CA5-B4D8-F9A841AD043A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A025-0105-44EC-8550-10D9A8F6B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A9F8-5AC5-4BA7-90DA-77037F54A415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D3C1-6747-40E4-9FDA-340BC2FEF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4AC68-589F-4D8F-9887-58386314FFDF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2E58-2A1C-4E95-9E30-5E3E68AF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B73A-D52E-4150-A271-5A8160526A3C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B824-1A19-47C6-B9B6-E63D0E7D0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6CF3-36C4-4240-B6A1-54C4ED201906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CF0F-C7C5-4CDD-9D69-57B370F42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9B31-F40C-4F99-A027-CB3CF5CFBFE6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DC-B3CB-448F-998F-F8127781D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13F70-53EA-4DF7-ADDE-DF9D1B6C305D}" type="datetimeFigureOut">
              <a:rPr lang="en-US"/>
              <a:pPr>
                <a:defRPr/>
              </a:pPr>
              <a:t>4/9/2019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39214B-1813-4722-8B2E-F2511B6BFAD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nashidetci.ru/syuzhetno-rolevyie-igryi-dlya-detey-doshkolnikov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 descr="free-powerpoint-templates-download-2011-i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3975"/>
            <a:ext cx="9205913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71783927_teat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2751453"/>
            <a:ext cx="2807866" cy="364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131840" y="476672"/>
            <a:ext cx="565192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000" b="1" dirty="0">
              <a:latin typeface="Franklin Gothic Book" pitchFamily="34" charset="0"/>
            </a:endParaRPr>
          </a:p>
          <a:p>
            <a:pPr algn="ctr"/>
            <a:r>
              <a:rPr lang="ru-RU" altLang="ru-RU" sz="3600" b="1" dirty="0">
                <a:latin typeface="Franklin Gothic Book" pitchFamily="34" charset="0"/>
                <a:cs typeface="Times New Roman" pitchFamily="18" charset="0"/>
              </a:rPr>
              <a:t>  </a:t>
            </a:r>
            <a:r>
              <a:rPr lang="ru-RU" altLang="ru-RU" sz="4400" b="1" dirty="0" smtClean="0">
                <a:solidFill>
                  <a:srgbClr val="002060"/>
                </a:solidFill>
                <a:latin typeface="Franklin Gothic Book" pitchFamily="34" charset="0"/>
                <a:cs typeface="Times New Roman" pitchFamily="18" charset="0"/>
              </a:rPr>
              <a:t>Организация </a:t>
            </a:r>
            <a:r>
              <a:rPr lang="ru-RU" altLang="ru-RU" sz="4400" b="1" dirty="0">
                <a:solidFill>
                  <a:srgbClr val="002060"/>
                </a:solidFill>
                <a:latin typeface="Franklin Gothic Book" pitchFamily="34" charset="0"/>
                <a:cs typeface="Times New Roman" pitchFamily="18" charset="0"/>
              </a:rPr>
              <a:t>театрализованной деятельности в дошкольном образовательном учреждении </a:t>
            </a:r>
            <a:endParaRPr lang="ru-RU" altLang="ru-RU" sz="4800" b="1" dirty="0">
              <a:solidFill>
                <a:srgbClr val="002060"/>
              </a:solidFill>
              <a:latin typeface="Franklin Gothic Book" pitchFamily="34" charset="0"/>
              <a:cs typeface="Times New Roman" pitchFamily="18" charset="0"/>
            </a:endParaRPr>
          </a:p>
          <a:p>
            <a:pPr algn="ctr"/>
            <a:endParaRPr lang="ru-RU" altLang="ru-RU" sz="2000" b="1" dirty="0">
              <a:latin typeface="Franklin Gothic Book" pitchFamily="34" charset="0"/>
              <a:cs typeface="Times New Roman" pitchFamily="18" charset="0"/>
            </a:endParaRPr>
          </a:p>
          <a:p>
            <a:pPr algn="ctr"/>
            <a:endParaRPr lang="ru-RU" altLang="ru-RU" sz="2000" b="1" dirty="0">
              <a:latin typeface="Franklin Gothic Book" pitchFamily="34" charset="0"/>
              <a:cs typeface="Times New Roman" pitchFamily="18" charset="0"/>
            </a:endParaRPr>
          </a:p>
          <a:p>
            <a:pPr algn="ctr"/>
            <a:endParaRPr lang="ru-RU" altLang="ru-RU" sz="2000" b="1" dirty="0">
              <a:latin typeface="Franklin Gothic Boo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театрализованной деятельности в детском саду, в соответствии с ФГОС может быть включена во все режимные моменты:</a:t>
            </a:r>
            <a:endParaRPr lang="ru-RU" sz="2000" dirty="0">
              <a:ln w="1016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1773238"/>
            <a:ext cx="8686800" cy="43068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включаться в любую организованную образовательную деятельность;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в совместную деятельность детей и взрослых в свободное время (в содержание праздников, развлечений и досугов);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осуществляться в самостоятельной деятельности детей.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B0F0"/>
                </a:solidFill>
              </a:rPr>
              <a:t>Основные направления работы с детьми в ДОУ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Театральная игра </a:t>
            </a:r>
            <a:r>
              <a:rPr lang="ru-RU" dirty="0" smtClean="0">
                <a:solidFill>
                  <a:schemeClr val="tx1"/>
                </a:solidFill>
              </a:rPr>
              <a:t>– исторически сложившееся общественное явление, самостоятельный вид деятельности, свойственный человеку.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Ритмопластика</a:t>
            </a:r>
            <a:r>
              <a:rPr lang="ru-RU" dirty="0" smtClean="0">
                <a:solidFill>
                  <a:schemeClr val="tx1"/>
                </a:solidFill>
              </a:rPr>
              <a:t> включает в себя комплексные ритмические, музыкальные, пластические игры и упражнения, призванные обеспечивать развитие естественных психотропных способностей дошкольников, свободы и выразительности телодвижений, обретение ощущения гармонии своего тела с окружающим миром.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Культура и техника речи </a:t>
            </a:r>
            <a:r>
              <a:rPr lang="ru-RU" dirty="0" smtClean="0">
                <a:solidFill>
                  <a:schemeClr val="tx1"/>
                </a:solidFill>
              </a:rPr>
              <a:t>объединяет игры и упражнения, направленные на развитие дыхания и свободы речевого аппарата.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Основы театральной культуры – </a:t>
            </a:r>
            <a:r>
              <a:rPr lang="ru-RU" dirty="0" smtClean="0">
                <a:solidFill>
                  <a:schemeClr val="tx1"/>
                </a:solidFill>
              </a:rPr>
              <a:t>этот раздел работы призван познакомить детей с элементарными понятиями, профессиональной терминологией театрального искусства.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Работа над спектаклем </a:t>
            </a:r>
            <a:r>
              <a:rPr lang="ru-RU" dirty="0" smtClean="0">
                <a:solidFill>
                  <a:schemeClr val="tx1"/>
                </a:solidFill>
              </a:rPr>
              <a:t>базируется на авторских пьесах и включает в себя знакомство с пьесой, сказкой, а также работу над спектаклем – от этюдов к рождению спектакля.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B0F0"/>
                </a:solidFill>
              </a:rPr>
              <a:t>ОСНОВНЫЕ НАПРАВЛЕНИЯ РАЗВИТИЯ ТЕАТРАЛИЗОВАННОЙ ИГРЫ СОСТОЯТ В ПОСТЕПЕННОМ ПЕРЕХОДЕ РЕБЕНКА: 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</a:rPr>
              <a:t>- от </a:t>
            </a:r>
            <a:r>
              <a:rPr lang="ru-RU" dirty="0">
                <a:solidFill>
                  <a:schemeClr val="tx1"/>
                </a:solidFill>
              </a:rPr>
              <a:t>наблюдения театрализованной постановки взрослого к самостоятельной игровой деятельности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</a:rPr>
              <a:t>- от </a:t>
            </a:r>
            <a:r>
              <a:rPr lang="ru-RU" dirty="0">
                <a:solidFill>
                  <a:schemeClr val="tx1"/>
                </a:solidFill>
              </a:rPr>
              <a:t>индивидуальной игры и «игры рядом» к игре в группе из трех-пяти сверстников, исполняющих роли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</a:rPr>
              <a:t>- от имитации действий фольклорных и литературных персонажей к имитации действий в сочетании с передачей основных эмоций героя и освоению роли как созданию простого «типичного» образа в игре-драматизации.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Формы организации театрализованной деятельности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7650" name="Прямоугольник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376092"/>
                </a:solidFill>
              </a:rPr>
              <a:t> </a:t>
            </a:r>
            <a:endParaRPr lang="ru-RU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b="1" smtClean="0"/>
              <a:t> Совместная театрализованная деятельность взрослых и детей, театральное занятие, театрализованная игра на праздниках и развлечениях.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ru-RU" sz="2400" b="1" smtClean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b="1" smtClean="0"/>
              <a:t> Самостоятельная театрально-художественная деятельность, театрализованные игра в повседневной жизни.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ru-RU" sz="2400" b="1" smtClean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b="1" smtClean="0"/>
              <a:t> Мини-игры на  занятиях, театрализованные игры-спектакли,  мини-сценки с куклами в ходе изучения регионального компонента с детьми, привлечение главной куклы - Петрушки в решение познавательных  задач.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работы с детьми по театрализованной деятельности включает в себя: </a:t>
            </a:r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686800" cy="5111750"/>
          </a:xfrm>
        </p:spPr>
        <p:txBody>
          <a:bodyPr>
            <a:normAutofit/>
          </a:bodyPr>
          <a:lstStyle/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i="1" smtClean="0">
                <a:solidFill>
                  <a:srgbClr val="800000"/>
                </a:solidFill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по дикции (артикуляционная гимнастика);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Задания для развития речевой интонационной выразительности;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Игры-превращения, образные упражнения;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Упражнения на развитие детской пластики;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Ритмические минутки;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Пальчиковый игротренинг;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Упражнения на развитие выразительной мимики, элементы пантомимы;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Театральные этюды;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Разыгрывание мини-диалогов, потешек, песенок, стихов;</a:t>
            </a:r>
            <a:endParaRPr lang="ru-RU" sz="26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Просмотр кукольных спектаклей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9250" cy="58578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8" name="Лента лицом вверх 7"/>
          <p:cNvSpPr/>
          <p:nvPr/>
        </p:nvSpPr>
        <p:spPr>
          <a:xfrm>
            <a:off x="533400" y="606425"/>
            <a:ext cx="3533775" cy="808038"/>
          </a:xfrm>
          <a:prstGeom prst="ribbon2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Режиссерские</a:t>
            </a:r>
            <a:r>
              <a:rPr lang="ru-RU" sz="13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 игры</a:t>
            </a:r>
            <a:endParaRPr lang="ru-RU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178050" y="1319213"/>
            <a:ext cx="161925" cy="3970337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1613" y="5311775"/>
            <a:ext cx="1731962" cy="10541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СТЕНДОВЫЙ ТЕАТР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328863" y="2132013"/>
            <a:ext cx="169862" cy="134937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8863" y="3101975"/>
            <a:ext cx="201612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0" y="4133850"/>
            <a:ext cx="20161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5175" y="2114550"/>
            <a:ext cx="20161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5963" y="4149725"/>
            <a:ext cx="2016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51113" y="1871663"/>
            <a:ext cx="1816100" cy="9461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Театр на     фланелеграфе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52700" y="2927350"/>
            <a:ext cx="1822450" cy="99218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ВЕРХОВЫЕ КУКЛЫ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52700" y="3970338"/>
            <a:ext cx="1906588" cy="9239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НАСТОЛЬНЫЙ ТЕАТР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288" y="1822450"/>
            <a:ext cx="1557337" cy="97948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ТЕАТР НА РУКЕ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288" y="2941638"/>
            <a:ext cx="1565275" cy="8334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ru-RU" sz="1600" b="1" kern="0" dirty="0">
              <a:solidFill>
                <a:sysClr val="windowText" lastClr="000000"/>
              </a:solidFill>
              <a:latin typeface="Times New Roman"/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ТЕАТР МАСОК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288" y="3976688"/>
            <a:ext cx="1557337" cy="8921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ТЕАТР ЖИВОЙ КУКЛЫ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2971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5963" y="3128963"/>
            <a:ext cx="2016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Лента лицом вверх 24"/>
          <p:cNvSpPr/>
          <p:nvPr/>
        </p:nvSpPr>
        <p:spPr>
          <a:xfrm>
            <a:off x="4792663" y="585788"/>
            <a:ext cx="3919537" cy="808037"/>
          </a:xfrm>
          <a:prstGeom prst="ribbon2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3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ИГРЫ-ДРАМАТИЗАЦИИ</a:t>
            </a:r>
            <a:endParaRPr lang="ru-RU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Стрелка вниз 25"/>
          <p:cNvSpPr/>
          <p:nvPr/>
        </p:nvSpPr>
        <p:spPr>
          <a:xfrm flipH="1">
            <a:off x="6664325" y="2693988"/>
            <a:ext cx="176213" cy="2662237"/>
          </a:xfrm>
          <a:prstGeom prst="downArrow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35600" y="1795463"/>
            <a:ext cx="2640013" cy="11477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ИНСЦЕНИРОВАНИЕ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81538" y="2928938"/>
            <a:ext cx="1546225" cy="93186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потешки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83125" y="4032250"/>
            <a:ext cx="1544638" cy="9096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песни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91213" y="5372100"/>
            <a:ext cx="1590675" cy="11525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Творчество детей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262813" y="2919413"/>
            <a:ext cx="1695450" cy="10144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небольших сказок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64388" y="4092575"/>
            <a:ext cx="1854200" cy="9207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небольших литературных текстов</a:t>
            </a:r>
            <a:endParaRPr lang="ru-RU" sz="16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Стрелка влево 32"/>
          <p:cNvSpPr/>
          <p:nvPr/>
        </p:nvSpPr>
        <p:spPr>
          <a:xfrm>
            <a:off x="6249988" y="3214688"/>
            <a:ext cx="436562" cy="144462"/>
          </a:xfrm>
          <a:prstGeom prst="lef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4" name="Стрелка влево 33"/>
          <p:cNvSpPr/>
          <p:nvPr/>
        </p:nvSpPr>
        <p:spPr>
          <a:xfrm>
            <a:off x="6249988" y="4454525"/>
            <a:ext cx="436562" cy="142875"/>
          </a:xfrm>
          <a:prstGeom prst="lef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6813550" y="3213100"/>
            <a:ext cx="423863" cy="155575"/>
          </a:xfrm>
          <a:prstGeom prst="righ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6786563" y="4459288"/>
            <a:ext cx="377825" cy="133350"/>
          </a:xfrm>
          <a:prstGeom prst="righ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6648450" y="1262063"/>
            <a:ext cx="206375" cy="533400"/>
          </a:xfrm>
          <a:prstGeom prst="downArrow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838200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Игры - драматизации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2"/>
          </a:xfrm>
        </p:spPr>
        <p:txBody>
          <a:bodyPr/>
          <a:lstStyle/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игры-имитации образов животных, людей, литературных персонажей;</a:t>
            </a:r>
            <a:endParaRPr lang="ru-RU" alt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ролевые диалоги на основе текста;</a:t>
            </a:r>
            <a:endParaRPr lang="ru-RU" alt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инсценировки произведений (сначала </a:t>
            </a:r>
            <a:r>
              <a:rPr lang="ru-RU" alt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потешек</a:t>
            </a: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небольших сказок, песен);</a:t>
            </a:r>
            <a:endParaRPr lang="ru-RU" alt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постановки спектаклей по одному или нескольким произведениям;</a:t>
            </a:r>
            <a:endParaRPr lang="ru-RU" alt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игры-импровизации с разыгрыванием сюжета (или нескольких сюжетов) без предварительной подготовки  (Это творчество детей).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ru-RU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Игры-драматизации с пальчиками и куклами-бибабо - атрибуты ребенок надевает на пальцы, но, как и в драматизации, сам действует за персонажа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9248592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Игра- драматизация это самый </a:t>
            </a:r>
            <a:r>
              <a:rPr lang="ru-RU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«разговорный» вид театрализованной</a:t>
            </a:r>
            <a:br>
              <a:rPr lang="ru-RU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деятельности</a:t>
            </a:r>
            <a:r>
              <a:rPr lang="ru-RU" b="1" dirty="0" smtClean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целостное воздействие на личность ребенка: его раскрепощение, самостоятельное творчество, развитие ведущих психических процессов;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способствует самопознанию и самовыражению личности;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создает 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</a:p>
          <a:p>
            <a:pPr marL="0" indent="0">
              <a:buNone/>
            </a:pPr>
            <a:endParaRPr lang="ru-RU" b="1" dirty="0">
              <a:solidFill>
                <a:srgbClr val="993300"/>
              </a:solidFill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9653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53" y="22768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  <a:r>
              <a:rPr lang="ru-RU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12" descr="photo10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3645024"/>
            <a:ext cx="3744416" cy="2980409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041666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Режиссерские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1600" b="1" i="1" dirty="0" smtClean="0"/>
              <a:t>Режиссёрские игры для детей</a:t>
            </a:r>
            <a:r>
              <a:rPr lang="ru-RU" sz="1600" dirty="0" smtClean="0"/>
              <a:t> – это разновидность детского творчества, где присутствует воображаемая ситуация. Ребёнок в таких играх проявляет своё творчество и фантазию, придумывая содержание игры, определяя её участников (как правило, это игрушки и предметы).</a:t>
            </a:r>
          </a:p>
          <a:p>
            <a:pPr marL="0" indent="0">
              <a:buNone/>
            </a:pPr>
            <a:r>
              <a:rPr lang="ru-RU" sz="1600" dirty="0" smtClean="0"/>
              <a:t>         </a:t>
            </a:r>
            <a:r>
              <a:rPr lang="ru-RU" sz="1600" b="1" i="1" dirty="0" smtClean="0"/>
              <a:t>Первые игры ребёнка</a:t>
            </a:r>
            <a:r>
              <a:rPr lang="ru-RU" sz="1600" dirty="0" smtClean="0"/>
              <a:t> очень похожи на сюжетно-ролевые игры, но можно выделить </a:t>
            </a:r>
            <a:r>
              <a:rPr lang="ru-RU" sz="1600" b="1" i="1" dirty="0" smtClean="0"/>
              <a:t>особенности режиссёрской игры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r>
              <a:rPr lang="ru-RU" sz="1600" dirty="0" smtClean="0"/>
              <a:t>1.     Ребёнок сам создаёт сюжет игры, в основе которой лежит личный опыт ребёнка. Как правило, в игре отражено событие, которое произвело на ребёнка неизгладимое впечатление (например, посещение детской поликлиники, или празднование дня рождения, или какое-то уличное происшествие). Очень часто сюжетом игры становятся знания ребёнка, полученные из мультфильмов, сказок, детских передач или рассказов других людей. Ребёнок в режиссёрской игре сам придумывает сценарий к своему «спектаклю», сам подбирает исполнителей ролей и сам исполняет за них роли.</a:t>
            </a:r>
          </a:p>
          <a:p>
            <a:pPr marL="0" indent="0">
              <a:buNone/>
            </a:pPr>
            <a:r>
              <a:rPr lang="ru-RU" sz="1600" dirty="0" smtClean="0"/>
              <a:t>2.     Игрушки и предметы, которые ребёнок выбрал для игры, выполняют как прямую, так и переносную функции. Говоря другими словами, очень часто в режиссёрских играх ребёнком используются так называемые предметы-заместители. Например, диванная подушка превращается в лошадь, на которой ребёнок скачет в дальнее путешествие, или расчёска становится микрофоном для куклы, которая даёт концерт на сцене (в роли которой выступает диван) и т.д.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31704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6" descr="1255781687632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88913"/>
            <a:ext cx="2873375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755650" y="2997200"/>
            <a:ext cx="8172450" cy="353943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« Духовная жизнь ребенка полна лишь тогда, когда он живет в мире сказок, творчества, воображения, фантазии, а без этого он засушенный цветок »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                                              </a:t>
            </a:r>
            <a:r>
              <a:rPr lang="ru-RU" sz="3200" b="1" i="1" dirty="0" err="1" smtClean="0">
                <a:solidFill>
                  <a:srgbClr val="FF0000"/>
                </a:solidFill>
                <a:latin typeface="Franklin Gothic Book" pitchFamily="34" charset="0"/>
                <a:cs typeface="Times New Roman" pitchFamily="18" charset="0"/>
              </a:rPr>
              <a:t>В.Сухомлинский</a:t>
            </a:r>
            <a:endParaRPr lang="ru-RU" sz="3200" b="1" i="1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pic>
        <p:nvPicPr>
          <p:cNvPr id="16387" name="Рисунок 5" descr="http://img1.liveinternet.ru/images/attach/c/2/64/174/64174931_1284819436_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17195">
            <a:off x="1406525" y="107950"/>
            <a:ext cx="2419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3.     Главным компонентом режиссёрской игры является речь ребёнка. Малыш с удовольствием выразительно подражает взрослым. В речи ребёнка за время игры могут меняться интонация, громкость, темп, ритм высказываний. Например, я недавно наблюдала за игрой своей маленькой дочери. Она играла в домовёнка Кузю и хозяюшку. Хозяйка испекла блинов и приглашала гостей к себе домой. Так вот, моя дочь за Кузю говорила более грубым голосом, а за хозяйку говорила тоненьким голоском.</a:t>
            </a:r>
          </a:p>
          <a:p>
            <a:pPr marL="0" indent="0">
              <a:buNone/>
            </a:pPr>
            <a:r>
              <a:rPr lang="ru-RU" sz="2000" dirty="0"/>
              <a:t>4.     Как правило, в детской режиссёрской игре используется много персонажей, но действует ребёнок только с 3 – 4 игрушками. Например, в игре в «Концерт» ребёнок рассаживает много игрушек, выполняющих роль зрителей, а также артистов, но играет он только с активными «артистами», которые выступают, остальные игрушки занимают пассивную позицию в «зрительном зале».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340748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 СРИ от режиссерских игр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525962"/>
          </a:xfrm>
        </p:spPr>
        <p:txBody>
          <a:bodyPr/>
          <a:lstStyle/>
          <a:p>
            <a:r>
              <a:rPr lang="ru-RU" sz="2000" dirty="0"/>
              <a:t>Режиссёрские игры детей очень близки к </a:t>
            </a:r>
            <a:r>
              <a:rPr lang="ru-RU" sz="2000" b="1" i="1" dirty="0">
                <a:hlinkClick r:id="rId2"/>
              </a:rPr>
              <a:t> сюжетно-ролевым играм </a:t>
            </a:r>
            <a:r>
              <a:rPr lang="ru-RU" sz="2000" dirty="0"/>
              <a:t>, но между ними существуют яркие отличия. В режиссёрской игре ребёнок использует партнёров, которыми являются неодушевлённые предметы (игрушки или их заместители). В такой игре малыш как бы подготавливается к общению со сверстниками. Режиссёрская игра появляется примерно к 3 годам жизни. В это время дети ещё не играют вместе. У них, как правило, наблюдается игра рядом. А режиссёрская игра помогает детям подготовиться к взаимодействию с другими детьми. С 4 – 5 лет содержание режиссёрской игры намного разнообразнее, оно отражает содержание любимых сказок, мультфильмов, событий из личной жизни. В 6 – 7 лет дети также обыгрывают в своих играх знакомые сказки, фильмы, мультфильмы, но при этом вносят свою фантазию в развитие сюжета игры, больше придумывают.</a:t>
            </a:r>
          </a:p>
        </p:txBody>
      </p:sp>
    </p:spTree>
    <p:extLst>
      <p:ext uri="{BB962C8B-B14F-4D97-AF65-F5344CB8AC3E}">
        <p14:creationId xmlns:p14="http://schemas.microsoft.com/office/powerpoint/2010/main" val="1126588847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/>
              <a:t>Условия для развития </a:t>
            </a:r>
            <a:r>
              <a:rPr lang="ru-RU" sz="3100" b="1" i="1" dirty="0" smtClean="0"/>
              <a:t>режиссёрских </a:t>
            </a:r>
            <a:r>
              <a:rPr lang="ru-RU" sz="3100" b="1" i="1" dirty="0"/>
              <a:t>игр</a:t>
            </a:r>
            <a:r>
              <a:rPr lang="ru-RU" sz="31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400" dirty="0" smtClean="0"/>
              <a:t>1</a:t>
            </a:r>
            <a:r>
              <a:rPr lang="ru-RU" sz="1400" dirty="0"/>
              <a:t>.     Необходимо создавать для ребёнка индивидуальное пространство, обеспечить место и время для игры. Вспомните себя в детстве. Как вы любили сооружать различные шалаши из подушек и покрывал или накрыв стол одеялом и т.д. Так же и вашему ребёнку необходимо личное пространство для игры. Обеспечьте его этим пространством. Соорудите из фанеры или из ткани ширму или обклейте большие коробки (получится строительный материал для домика или просто перегородки).</a:t>
            </a:r>
          </a:p>
          <a:p>
            <a:pPr marL="0" indent="0">
              <a:buNone/>
            </a:pPr>
            <a:r>
              <a:rPr lang="ru-RU" sz="1400" dirty="0"/>
              <a:t>2.     Дети очень любят играть в мелкие игрушки (особенно старшие дошкольники), поэтому подберите игровой материал для режиссёрской игры ребёнка. Для этого можно использовать детские этажерки для мелких игрушек. В них можно складывать не только мелкие игрушки (наверняка у вас их просто полно – это различные игрушки из «Киндеров» или просто мелкие сувенирные фигурки и т.д.), но и различные предметы-заместители (коробочки разных размеров, веточки, палочки и т.д.). Дети очень любят переодеваться, поэтому на одну из полок можно положить различные элементы одежды – юбки, платки, шапочки, фартуки и т.д.</a:t>
            </a:r>
          </a:p>
          <a:p>
            <a:pPr marL="0" indent="0">
              <a:buNone/>
            </a:pPr>
            <a:r>
              <a:rPr lang="ru-RU" sz="1400" dirty="0"/>
              <a:t>3.     Ещё одним условием можно назвать создание макетов. Самым ярким и распространённым макетом для режиссёрской игры является дом для куклы Барби. Макет, конечно же, должен соответствовать полу ребёнка. Поэтому, если у вас девочка, то макетом может быть дом для куклы со всей его обстановкой. В моём детстве у меня был «Дом для Даши и Маши». Это был бумажный дом, который я склеила сама. В этом доме было всё – мебель, посуда, одежда, сад с деревьями и кустарниками, даже конура с собакой. Я просто обожала этот дом. Если у вас мальчик, то это может быть макет рыцарского замка или космического пространства и т.д. Попробуйте создать макет совместно со своим ребёнком. Мало того, что ребёнку доставит невероятное удовольствие совместная творческая деятельность с вами, но и он с огромным удовольствием будет играть в эту игру, создавая невероятные сюжеты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26125796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188" y="1052513"/>
            <a:ext cx="79930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pic>
        <p:nvPicPr>
          <p:cNvPr id="39938" name="Picture 4" descr="&amp;Kcy;&amp;ocy;&amp;ncy;&amp;scy;&amp;ucy;&amp;lcy;&amp;softcy;&amp;tcy;&amp;acy;&amp;tscy;&amp;icy;&amp;yacy; &amp;dcy;&amp;lcy;&amp;yacy; &amp;rcy;&amp;ocy;&amp;dcy;&amp;icy;&amp;tcy;&amp;iecy;&amp;lcy;&amp;ie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12976"/>
            <a:ext cx="49911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20713"/>
            <a:ext cx="8891588" cy="266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539552" y="188641"/>
            <a:ext cx="7702624" cy="122413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F3F9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3" name="Рисунок 2" descr="71783927_teat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1484313"/>
            <a:ext cx="6119812" cy="49530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40763" cy="2160587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FF0066"/>
                </a:solidFill>
              </a:rPr>
              <a:t>	</a:t>
            </a:r>
            <a:endParaRPr lang="ru-RU" sz="2400" smtClean="0">
              <a:solidFill>
                <a:srgbClr val="FF0066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14400" y="685800"/>
            <a:ext cx="82296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indent="449263" eaLnBrk="0" hangingPunct="0"/>
            <a:endParaRPr lang="ru-RU" sz="2000" b="1">
              <a:solidFill>
                <a:srgbClr val="0000FF"/>
              </a:solidFill>
              <a:latin typeface="Franklin Gothic Book" pitchFamily="34" charset="0"/>
            </a:endParaRPr>
          </a:p>
        </p:txBody>
      </p:sp>
      <p:sp>
        <p:nvSpPr>
          <p:cNvPr id="17411" name="Содержимое 2"/>
          <p:cNvSpPr txBox="1">
            <a:spLocks/>
          </p:cNvSpPr>
          <p:nvPr/>
        </p:nvSpPr>
        <p:spPr bwMode="auto">
          <a:xfrm>
            <a:off x="228600" y="3644900"/>
            <a:ext cx="86868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ru-RU" sz="200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692696"/>
            <a:ext cx="8208912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условиях перехода на ФГОС ДО один из основных  принципов дошкольного образования, отраженный в Стандарте: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«Реализация Программы в формах, специфических для детей данной возрастной группы, прежде всего в форме игры, познавательной  и исследовательской деятельности, в форме  творческой активности, обеспечивающей художественно-эстетическое развитие ребенка»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 в детском саду – это прекрасная возможность раскрытия творческого потенциала ребенка, воспитание творческой направленности личности.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100" b="1" dirty="0" smtClean="0">
                <a:solidFill>
                  <a:srgbClr val="7030A0"/>
                </a:solidFill>
              </a:rPr>
              <a:t/>
            </a:r>
            <a:br>
              <a:rPr lang="ru-RU" altLang="ru-RU" sz="3100" b="1" dirty="0" smtClean="0">
                <a:solidFill>
                  <a:srgbClr val="7030A0"/>
                </a:solidFill>
              </a:rPr>
            </a:br>
            <a:r>
              <a:rPr lang="ru-RU" altLang="ru-RU" sz="3100" b="1" dirty="0" smtClean="0">
                <a:solidFill>
                  <a:srgbClr val="7030A0"/>
                </a:solidFill>
              </a:rPr>
              <a:t/>
            </a:r>
            <a:br>
              <a:rPr lang="ru-RU" altLang="ru-RU" sz="3100" b="1" dirty="0" smtClean="0">
                <a:solidFill>
                  <a:srgbClr val="7030A0"/>
                </a:solidFill>
              </a:rPr>
            </a:br>
            <a:r>
              <a:rPr lang="ru-RU" altLang="ru-RU" sz="3100" b="1" dirty="0" smtClean="0">
                <a:solidFill>
                  <a:srgbClr val="7030A0"/>
                </a:solidFill>
              </a:rPr>
              <a:t/>
            </a:r>
            <a:br>
              <a:rPr lang="ru-RU" altLang="ru-RU" sz="3100" b="1" dirty="0" smtClean="0">
                <a:solidFill>
                  <a:srgbClr val="7030A0"/>
                </a:solidFill>
              </a:rPr>
            </a:br>
            <a:r>
              <a:rPr lang="ru-RU" altLang="ru-RU" sz="2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Один из самых эффективных способов воздействия на детей, в котором наиболее полно и ярко проявляется принцип обучения – </a:t>
            </a:r>
            <a:r>
              <a:rPr lang="ru-RU" altLang="ru-RU" sz="2200" b="1" i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учить играя</a:t>
            </a:r>
            <a:r>
              <a:rPr lang="ru-RU" alt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/>
            </a:r>
            <a:br>
              <a:rPr lang="ru-RU" alt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1773238"/>
            <a:ext cx="8686800" cy="43068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Занимаясь с детьми театром, мы ставим перед собой </a:t>
            </a:r>
            <a:r>
              <a:rPr lang="ru-RU" sz="2800" dirty="0" smtClean="0">
                <a:ln w="3175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сделать жизнь наших детей интересной и содержательной, наполнить её яркими впечатлениями, интересными делами, радостью творчества.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стремимся к тому, чтобы навыки, полученные в театрализованной деятельности, дети смогли использовать в повседневной жизни.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Театрализованная деятельность в детском саду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Это хорошая возможность раскрытия творческого потенциала ребенка, воспитания творческой направленности личности. Дети учатся замечать в окружающем мире интересные идеи, воплощать их, создавать свой художественный образ персонажа</a:t>
            </a:r>
            <a:r>
              <a:rPr lang="ru-RU" alt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 </a:t>
            </a:r>
            <a:r>
              <a:rPr lang="ru-RU" alt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у них развивается творческое воображение, ассоциативное мышление, речь, умение видеть необычные моменты в обыденном. 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  Театрализованная деятельность помогает ребенку преодолеть робость, неуверенность в себе, застенчивость. 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b="1" dirty="0">
                <a:solidFill>
                  <a:schemeClr val="tx1"/>
                </a:solidFill>
                <a:cs typeface="Times New Roman" panose="02020603050405020304" pitchFamily="18" charset="0"/>
              </a:rPr>
              <a:t>   Таким образом, театр помогает ребенку развиваться всесторонне. </a:t>
            </a:r>
            <a:endParaRPr 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idx="1"/>
          </p:nvPr>
        </p:nvSpPr>
        <p:spPr>
          <a:xfrm>
            <a:off x="304800" y="1557338"/>
            <a:ext cx="8370888" cy="452278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   </a:t>
            </a:r>
            <a:r>
              <a:rPr lang="ru-RU" sz="3600" smtClean="0">
                <a:solidFill>
                  <a:schemeClr val="tx1"/>
                </a:solidFill>
              </a:rPr>
              <a:t>Театрализованная деятельность вносит разнообразие в жизнь ребенка. Дарит радость ребенку и является одним из самых эффективных способов коррекционного воздействия на ребенка, в котором наиболее ярко проявляется принцип обучения: учить играя.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В процессе театрализованных игр: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Расширяются и углубляются знания детей об окружающем мире.</a:t>
            </a:r>
          </a:p>
          <a:p>
            <a:pPr marL="457200" indent="-457200" fontAlgn="auto">
              <a:spcAft>
                <a:spcPts val="0"/>
              </a:spcAft>
              <a:buClrTx/>
              <a:buFont typeface="Wingdings 2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Развиваются психические процессы: внимание, память, восприятие, воображение.</a:t>
            </a:r>
          </a:p>
          <a:p>
            <a:pPr marL="457200" indent="-457200" fontAlgn="auto">
              <a:spcAft>
                <a:spcPts val="0"/>
              </a:spcAft>
              <a:buClrTx/>
              <a:buFont typeface="Wingdings 2"/>
              <a:buAutoNum type="arabicPeriod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Происходит развитие различных анализаторов: зрительного, слухового, речевого, двигательного.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rabicPeriod" startAt="4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Активизируются и совершенствуются словарный, строй речи, звукопроизношение, навыки связной речи, темп, выразительность речи, мелодико-интонационная сторона речи.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Совершенствуются моторика, координация, плавность, переключаемость, целенаправленность движений.</a:t>
            </a:r>
          </a:p>
          <a:p>
            <a:pPr marL="457200" indent="-457200" fontAlgn="auto">
              <a:spcAft>
                <a:spcPts val="0"/>
              </a:spcAft>
              <a:buClrTx/>
              <a:buFont typeface="Wingdings 2"/>
              <a:buAutoNum type="arabicPeriod" startAt="6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Развивается эмоционально-волевая сфера, дети знакомятся с чувствами, настроением героев, осваивают способы их внешнего выражения.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rabicPeriod" startAt="7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Происходит коррекция поведения.</a:t>
            </a:r>
          </a:p>
          <a:p>
            <a:pPr marL="514350" indent="-514350" fontAlgn="auto">
              <a:spcAft>
                <a:spcPts val="0"/>
              </a:spcAft>
              <a:buClrTx/>
              <a:buFont typeface="+mj-lt"/>
              <a:buAutoNum type="arabicPeriod" startAt="8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Развивается чувство коллективизма, ответственности друг за друга, формируется опыт нравственного поведения.</a:t>
            </a:r>
          </a:p>
          <a:p>
            <a:pPr marL="457200" indent="-457200" fontAlgn="auto">
              <a:spcAft>
                <a:spcPts val="0"/>
              </a:spcAft>
              <a:buClrTx/>
              <a:buFont typeface="Wingdings 2"/>
              <a:buAutoNum type="arabicPeriod" startAt="8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Стимулируется развитие творческой, поисковой активности, самостоятельности.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 startAt="8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971550" y="811213"/>
            <a:ext cx="7777163" cy="4894262"/>
          </a:xfrm>
          <a:prstGeom prst="rect">
            <a:avLst/>
          </a:prstGeom>
          <a:ln>
            <a:solidFill>
              <a:srgbClr val="DF3F93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Используя театрализованную деятельность в системе обучения детей в ДОУ, мы решаем комплекс взаимосвязанных задач во всех образовательных областях по ФГОС ДО.</a:t>
            </a:r>
          </a:p>
          <a:p>
            <a:pPr indent="449263" eaLnBrk="0" hangingPunct="0">
              <a:defRPr/>
            </a:pPr>
            <a:r>
              <a:rPr lang="ru-RU" sz="3200" dirty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 </a:t>
            </a:r>
            <a:endParaRPr lang="ru-RU" sz="3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350" y="333375"/>
            <a:ext cx="6553200" cy="7921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работы по организации театрализованной деятельности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772816"/>
            <a:ext cx="2304256" cy="108012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развивающая среда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3212976"/>
            <a:ext cx="1944216" cy="108012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Перспективное планирование и реализация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4581128"/>
            <a:ext cx="2016224" cy="79208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по театрализации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9752" y="5445224"/>
            <a:ext cx="2520280" cy="1296144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Театрализованные представления, развлечения, проектная деятельность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1916832"/>
            <a:ext cx="2304256" cy="936104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педагогами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1628800"/>
            <a:ext cx="2304256" cy="100811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55976" y="3429000"/>
            <a:ext cx="1800200" cy="936104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детьми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16216" y="4293096"/>
            <a:ext cx="2232248" cy="936104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социумом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916238" y="1125538"/>
            <a:ext cx="0" cy="2087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0"/>
          </p:cNvCxnSpPr>
          <p:nvPr/>
        </p:nvCxnSpPr>
        <p:spPr>
          <a:xfrm flipH="1">
            <a:off x="1619250" y="4292600"/>
            <a:ext cx="288925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6100" y="1125538"/>
            <a:ext cx="0" cy="7905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67400" y="1125538"/>
            <a:ext cx="0" cy="2303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0" idx="0"/>
          </p:cNvCxnSpPr>
          <p:nvPr/>
        </p:nvCxnSpPr>
        <p:spPr>
          <a:xfrm>
            <a:off x="7524750" y="1125538"/>
            <a:ext cx="360363" cy="5032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443663" y="1125538"/>
            <a:ext cx="431800" cy="31670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547813" y="1125538"/>
            <a:ext cx="576262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059113" y="4292600"/>
            <a:ext cx="504825" cy="12969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996</Words>
  <Application>Microsoft Office PowerPoint</Application>
  <PresentationFormat>Экран (4:3)</PresentationFormat>
  <Paragraphs>117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7" baseType="lpstr">
      <vt:lpstr>Arial</vt:lpstr>
      <vt:lpstr>Arial Black</vt:lpstr>
      <vt:lpstr>Batang</vt:lpstr>
      <vt:lpstr>Book Antiqua</vt:lpstr>
      <vt:lpstr>Calibri</vt:lpstr>
      <vt:lpstr>Franklin Gothic Book</vt:lpstr>
      <vt:lpstr>Franklin Gothic Medium</vt:lpstr>
      <vt:lpstr>Monotype Corsiva</vt:lpstr>
      <vt:lpstr>Symbol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   Один из самых эффективных способов воздействия на детей, в котором наиболее полно и ярко проявляется принцип обучения – учить играя  </vt:lpstr>
      <vt:lpstr>Театрализованная деятельность в детском саду</vt:lpstr>
      <vt:lpstr>Презентация PowerPoint</vt:lpstr>
      <vt:lpstr>В процессе театрализованных игр: </vt:lpstr>
      <vt:lpstr>Презентация PowerPoint</vt:lpstr>
      <vt:lpstr>Презентация PowerPoint</vt:lpstr>
      <vt:lpstr>Организация работы по театрализованной деятельности в детском саду, в соответствии с ФГОС может быть включена во все режимные моменты:</vt:lpstr>
      <vt:lpstr>Основные направления работы с детьми в ДОУ</vt:lpstr>
      <vt:lpstr>ОСНОВНЫЕ НАПРАВЛЕНИЯ РАЗВИТИЯ ТЕАТРАЛИЗОВАННОЙ ИГРЫ СОСТОЯТ В ПОСТЕПЕННОМ ПЕРЕХОДЕ РЕБЕНКА: </vt:lpstr>
      <vt:lpstr>Формы организации театрализованной деятельности</vt:lpstr>
      <vt:lpstr>Содержание работы с детьми по театрализованной деятельности включает в себя:  </vt:lpstr>
      <vt:lpstr>Презентация PowerPoint</vt:lpstr>
      <vt:lpstr>Игры - драматизации </vt:lpstr>
      <vt:lpstr>Презентация PowerPoint</vt:lpstr>
      <vt:lpstr>Ни один другой вид театрализованной деятельности  так не способствует развитию артистизма, выразительности движений и речи, как игра-драматизация </vt:lpstr>
      <vt:lpstr>Режиссерские игры</vt:lpstr>
      <vt:lpstr>Презентация PowerPoint</vt:lpstr>
      <vt:lpstr>Отличия СРИ от режиссерских игр</vt:lpstr>
      <vt:lpstr>Условия для развития режиссёрских игр.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tcsc</dc:creator>
  <cp:lastModifiedBy>Евгений Каменкин</cp:lastModifiedBy>
  <cp:revision>369</cp:revision>
  <dcterms:created xsi:type="dcterms:W3CDTF">2014-10-01T16:33:10Z</dcterms:created>
  <dcterms:modified xsi:type="dcterms:W3CDTF">2019-04-08T21:08:47Z</dcterms:modified>
</cp:coreProperties>
</file>