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8" r:id="rId8"/>
    <p:sldId id="262" r:id="rId9"/>
    <p:sldId id="264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6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91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693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91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8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1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1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2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90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9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6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4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9FED9-9555-4106-B098-3E32E66B33C1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E49E43-56B4-4723-9D0A-8D4F92F66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1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player.ru/48466643-Roditelskoe-sobranie-kruglyy-stol-vo-2-mladshey-gruppe-na-temu-kaprizy-i-upryamstva-detey-doshkolnogo-vozrast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808311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>
                <a:solidFill>
                  <a:srgbClr val="0070C0"/>
                </a:solidFill>
              </a:rPr>
              <a:t>Перспективный план взаимодействия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педагогов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Власовой О.О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err="1" smtClean="0">
                <a:solidFill>
                  <a:srgbClr val="0070C0"/>
                </a:solidFill>
              </a:rPr>
              <a:t>Дидушенко</a:t>
            </a:r>
            <a:r>
              <a:rPr lang="ru-RU" sz="2800" b="1" dirty="0" smtClean="0">
                <a:solidFill>
                  <a:srgbClr val="0070C0"/>
                </a:solidFill>
              </a:rPr>
              <a:t> Е.В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группы младшего возраста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МДОУ «Детский сад №124»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с </a:t>
            </a:r>
            <a:r>
              <a:rPr lang="ru-RU" sz="2800" b="1" dirty="0">
                <a:solidFill>
                  <a:srgbClr val="0070C0"/>
                </a:solidFill>
              </a:rPr>
              <a:t>семьями воспитанников 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на </a:t>
            </a:r>
            <a:r>
              <a:rPr lang="ru-RU" sz="2800" b="1" dirty="0" smtClean="0">
                <a:solidFill>
                  <a:srgbClr val="0070C0"/>
                </a:solidFill>
              </a:rPr>
              <a:t>2018-201</a:t>
            </a:r>
            <a:r>
              <a:rPr lang="ru-RU" sz="2800" b="1" dirty="0">
                <a:solidFill>
                  <a:srgbClr val="0070C0"/>
                </a:solidFill>
              </a:rPr>
              <a:t>9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учебный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877272"/>
            <a:ext cx="6400800" cy="5760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/>
                </a:solidFill>
              </a:rPr>
              <a:t>Ярославль, 2018 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8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073110"/>
              </p:ext>
            </p:extLst>
          </p:nvPr>
        </p:nvGraphicFramePr>
        <p:xfrm>
          <a:off x="251520" y="404664"/>
          <a:ext cx="871296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351"/>
                <a:gridCol w="3662133"/>
                <a:gridCol w="2178242"/>
                <a:gridCol w="21782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Газета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Ежеквартально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</a:p>
                    <a:p>
                      <a:r>
                        <a:rPr lang="ru-RU" dirty="0" smtClean="0"/>
                        <a:t>Специалисты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Ежедневное общение с родителями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течении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Наглядная информация на стендах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Ежемесячно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  Специалисты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Беседа с родителями о режиме дня, особенностях питания, развитии элементарно детской самодеятельности в бытовых процессах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23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txBody>
          <a:bodyPr>
            <a:normAutofit fontScale="90000"/>
          </a:bodyPr>
          <a:lstStyle/>
          <a:p>
            <a:pPr algn="r" fontAlgn="t"/>
            <a:r>
              <a:rPr lang="ru-RU" sz="3100" b="1" dirty="0" smtClean="0">
                <a:solidFill>
                  <a:srgbClr val="0070C0"/>
                </a:solidFill>
              </a:rPr>
              <a:t>6</a:t>
            </a:r>
            <a:r>
              <a:rPr lang="ru-RU" sz="3100" b="1" dirty="0" smtClean="0">
                <a:solidFill>
                  <a:srgbClr val="0070C0"/>
                </a:solidFill>
              </a:rPr>
              <a:t>. Участие </a:t>
            </a:r>
            <a:r>
              <a:rPr lang="ru-RU" sz="3100" b="1" dirty="0">
                <a:solidFill>
                  <a:srgbClr val="0070C0"/>
                </a:solidFill>
              </a:rPr>
              <a:t>родителей в управлении ДОУ и создании условий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243506"/>
              </p:ext>
            </p:extLst>
          </p:nvPr>
        </p:nvGraphicFramePr>
        <p:xfrm>
          <a:off x="251520" y="1340768"/>
          <a:ext cx="8892480" cy="581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56"/>
                <a:gridCol w="3737584"/>
                <a:gridCol w="2223120"/>
                <a:gridCol w="222312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 marL="73237" marR="73237"/>
                </a:tc>
              </a:tr>
              <a:tr h="715781">
                <a:tc>
                  <a:txBody>
                    <a:bodyPr/>
                    <a:lstStyle/>
                    <a:p>
                      <a:r>
                        <a:rPr lang="ru-RU" dirty="0" smtClean="0"/>
                        <a:t>6.1.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Участие родителей в управляющем</a:t>
                      </a:r>
                      <a:r>
                        <a:rPr lang="ru-RU" baseline="0" dirty="0" smtClean="0"/>
                        <a:t> совете ДОУ</a:t>
                      </a:r>
                      <a:endParaRPr lang="ru-RU" dirty="0" smtClean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течении</a:t>
                      </a:r>
                      <a:r>
                        <a:rPr lang="ru-RU" baseline="0" dirty="0" smtClean="0"/>
                        <a:t> года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</a:p>
                    <a:p>
                      <a:pPr algn="l"/>
                      <a:r>
                        <a:rPr lang="ru-RU" dirty="0" smtClean="0"/>
                        <a:t>Администрация ДОУ</a:t>
                      </a:r>
                      <a:endParaRPr lang="ru-RU" dirty="0"/>
                    </a:p>
                  </a:txBody>
                  <a:tcPr marL="73237" marR="73237"/>
                </a:tc>
              </a:tr>
              <a:tr h="715781">
                <a:tc>
                  <a:txBody>
                    <a:bodyPr/>
                    <a:lstStyle/>
                    <a:p>
                      <a:r>
                        <a:rPr lang="ru-RU" dirty="0" smtClean="0"/>
                        <a:t>6.2.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Участие родителей в создании РППС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течении года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 marL="73237" marR="73237"/>
                </a:tc>
              </a:tr>
              <a:tr h="715781">
                <a:tc>
                  <a:txBody>
                    <a:bodyPr/>
                    <a:lstStyle/>
                    <a:p>
                      <a:r>
                        <a:rPr lang="ru-RU" dirty="0" smtClean="0"/>
                        <a:t>6.3.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родителей к уборке снега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Зимний</a:t>
                      </a:r>
                      <a:r>
                        <a:rPr lang="ru-RU" baseline="0" dirty="0" smtClean="0"/>
                        <a:t> период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 marL="73237" marR="73237"/>
                </a:tc>
              </a:tr>
              <a:tr h="414699">
                <a:tc>
                  <a:txBody>
                    <a:bodyPr/>
                    <a:lstStyle/>
                    <a:p>
                      <a:r>
                        <a:rPr lang="ru-RU" dirty="0" smtClean="0"/>
                        <a:t>6.4.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Весенний субботник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 marL="73237" marR="73237"/>
                </a:tc>
              </a:tr>
              <a:tr h="715781">
                <a:tc>
                  <a:txBody>
                    <a:bodyPr/>
                    <a:lstStyle/>
                    <a:p>
                      <a:r>
                        <a:rPr lang="ru-RU" dirty="0" smtClean="0"/>
                        <a:t>6.5.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родителей к изготовлению нестандартного спортивного инвентаря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</a:p>
                    <a:p>
                      <a:r>
                        <a:rPr lang="ru-RU" dirty="0" smtClean="0"/>
                        <a:t>Инструктор</a:t>
                      </a:r>
                      <a:r>
                        <a:rPr lang="ru-RU" baseline="0" dirty="0" smtClean="0"/>
                        <a:t> по физкультуре</a:t>
                      </a:r>
                      <a:endParaRPr lang="ru-RU" dirty="0"/>
                    </a:p>
                  </a:txBody>
                  <a:tcPr marL="73237" marR="73237"/>
                </a:tc>
              </a:tr>
              <a:tr h="414699">
                <a:tc>
                  <a:txBody>
                    <a:bodyPr/>
                    <a:lstStyle/>
                    <a:p>
                      <a:r>
                        <a:rPr lang="ru-RU" dirty="0" smtClean="0"/>
                        <a:t>6.6.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родителей к изготовлению музыкальных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инструментов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</a:p>
                    <a:p>
                      <a:r>
                        <a:rPr lang="ru-RU" dirty="0" err="1" smtClean="0"/>
                        <a:t>Муз.руководитель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73237" marR="732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0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70C0"/>
                </a:solidFill>
              </a:rPr>
              <a:t>Приложения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ru-RU" dirty="0"/>
              <a:t>Круглый стол</a:t>
            </a:r>
          </a:p>
          <a:p>
            <a:r>
              <a:rPr lang="ru-RU" dirty="0"/>
              <a:t>«Капризы моего ребенка и как я с ними </a:t>
            </a:r>
            <a:r>
              <a:rPr lang="ru-RU" dirty="0" smtClean="0"/>
              <a:t>справляюсь</a:t>
            </a:r>
            <a:r>
              <a:rPr lang="ru-RU" dirty="0" smtClean="0">
                <a:hlinkClick r:id="rId2"/>
              </a:rPr>
              <a:t>»</a:t>
            </a:r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docplayer.ru/48466643-Roditelskoe-sobranie-kruglyy-stol-vo-2-mladshey-gruppe-na-temu-kaprizy-i-upryamstva-detey-doshkolnogo-vozrasta.html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3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rgbClr val="0070C0"/>
                </a:solidFill>
              </a:rPr>
              <a:t>Задачи взаимодействия с семьями воспитанников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с психологическими особенностями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возраста и содержанием реализуемой образовательной программы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областям.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Укрепить сложившиеся партнерские отношения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родителями, поддержка образовательных инициатив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поддержать лучший родительский опыт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воспитания ребенка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семье.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на развитие познавательной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для родителей в участии в делах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ДОУ.</a:t>
            </a:r>
          </a:p>
          <a:p>
            <a:pPr>
              <a:buFont typeface="Wingdings 3" charset="2"/>
              <a:buAutoNum type="arabicPeriod" startAt="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Привлекать семьи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воспитанников к участию в совместных с педагогами мероприятиях, организуемых в районе (городе,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 startAt="5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7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182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1. Педагогическая поддержка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229297"/>
              </p:ext>
            </p:extLst>
          </p:nvPr>
        </p:nvGraphicFramePr>
        <p:xfrm>
          <a:off x="323528" y="692698"/>
          <a:ext cx="8712967" cy="636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45"/>
                <a:gridCol w="3789825"/>
                <a:gridCol w="2145599"/>
                <a:gridCol w="2145598"/>
              </a:tblGrid>
              <a:tr h="1496926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Взаимодействие</a:t>
                      </a:r>
                      <a:r>
                        <a:rPr lang="ru-RU" baseline="0" dirty="0" smtClean="0"/>
                        <a:t> со специалистами (Ф.И.О., должность)</a:t>
                      </a:r>
                      <a:endParaRPr lang="ru-RU" dirty="0"/>
                    </a:p>
                  </a:txBody>
                  <a:tcPr/>
                </a:tc>
              </a:tr>
              <a:tr h="1216252">
                <a:tc>
                  <a:txBody>
                    <a:bodyPr/>
                    <a:lstStyle/>
                    <a:p>
                      <a:r>
                        <a:rPr lang="ru-RU" dirty="0" smtClean="0"/>
                        <a:t>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Консультация педагога-психолога на тему: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«Адаптация детей 2 младшей группы»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/>
                </a:tc>
              </a:tr>
              <a:tr h="1216252"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Консультация педагога психолога на тему:</a:t>
                      </a:r>
                      <a:r>
                        <a:rPr lang="ru-RU" sz="1600" baseline="0" dirty="0" smtClean="0"/>
                        <a:t> «Кризис 3х лет»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Педагог-психолог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216252">
                <a:tc>
                  <a:txBody>
                    <a:bodyPr/>
                    <a:lstStyle/>
                    <a:p>
                      <a:r>
                        <a:rPr lang="ru-RU" dirty="0" smtClean="0"/>
                        <a:t>1.3.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Консультация</a:t>
                      </a:r>
                      <a:r>
                        <a:rPr lang="ru-RU" sz="1600" baseline="0" dirty="0" smtClean="0"/>
                        <a:t> логопеда: «Особенности развития речи ребенка младшего дошкольного возраста»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Учитель-логопед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216252">
                <a:tc>
                  <a:txBody>
                    <a:bodyPr/>
                    <a:lstStyle/>
                    <a:p>
                      <a:r>
                        <a:rPr lang="ru-RU" dirty="0" smtClean="0"/>
                        <a:t>1.4.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 : 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Современные технологии физического воспитания дошкольников»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Инструктор по </a:t>
                      </a:r>
                      <a:r>
                        <a:rPr lang="ru-RU" sz="1600" dirty="0" smtClean="0"/>
                        <a:t>физкультуре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19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712896"/>
              </p:ext>
            </p:extLst>
          </p:nvPr>
        </p:nvGraphicFramePr>
        <p:xfrm>
          <a:off x="446952" y="264382"/>
          <a:ext cx="8229599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887"/>
                <a:gridCol w="3579577"/>
                <a:gridCol w="2026568"/>
                <a:gridCol w="20265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Взаимодействие</a:t>
                      </a:r>
                      <a:r>
                        <a:rPr lang="ru-RU" baseline="0" dirty="0" smtClean="0"/>
                        <a:t> со специалистами (Ф.И.О., должность)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«Влияние стиля общения с ребёнком на его успешность в будущем»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Педагог-психолог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"Развитие мелкой моторики у дошкольников»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Учитель-логопед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Индивидуальные консультации специалистов</a:t>
                      </a:r>
                      <a:r>
                        <a:rPr lang="ru-RU" sz="1600" baseline="0" dirty="0" smtClean="0"/>
                        <a:t> по запросу родителей</a:t>
                      </a:r>
                      <a:endParaRPr lang="ru-RU" sz="1600" dirty="0" smtClean="0"/>
                    </a:p>
                    <a:p>
                      <a:r>
                        <a:rPr lang="ru-RU" sz="1600" dirty="0" err="1" smtClean="0"/>
                        <a:t>Муз.руководитель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Педагог-психолог</a:t>
                      </a:r>
                    </a:p>
                    <a:p>
                      <a:r>
                        <a:rPr lang="ru-RU" sz="1600" dirty="0" smtClean="0"/>
                        <a:t>Учитель-логопед</a:t>
                      </a:r>
                    </a:p>
                    <a:p>
                      <a:r>
                        <a:rPr lang="ru-RU" sz="1600" dirty="0" smtClean="0"/>
                        <a:t>Инструктор</a:t>
                      </a:r>
                      <a:r>
                        <a:rPr lang="ru-RU" sz="1600" baseline="0" dirty="0" smtClean="0"/>
                        <a:t> по физкультуре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течении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Специалисты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 «Самодельные музыкальные инструменты в развитии музыкальности у детей.»</a:t>
                      </a:r>
                      <a:endParaRPr lang="ru-RU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Музыкальный руководитель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08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pPr algn="r" fontAlgn="t"/>
            <a:r>
              <a:rPr lang="ru-RU" sz="2700" b="1" dirty="0" smtClean="0">
                <a:solidFill>
                  <a:srgbClr val="0070C0"/>
                </a:solidFill>
              </a:rPr>
              <a:t>2.Педагогическое </a:t>
            </a:r>
            <a:r>
              <a:rPr lang="ru-RU" sz="2700" b="1" dirty="0" smtClean="0">
                <a:solidFill>
                  <a:srgbClr val="0070C0"/>
                </a:solidFill>
              </a:rPr>
              <a:t>просвещение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81106"/>
              </p:ext>
            </p:extLst>
          </p:nvPr>
        </p:nvGraphicFramePr>
        <p:xfrm>
          <a:off x="402416" y="980728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830"/>
                <a:gridCol w="345897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Семинар –практикум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«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 как неотъемлемая часть педагогического процесса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</a:t>
                      </a:r>
                      <a:r>
                        <a:rPr lang="ru-RU" sz="1600" baseline="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Музыкальный руководитель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Тренинг </a:t>
                      </a:r>
                    </a:p>
                    <a:p>
                      <a:r>
                        <a:rPr lang="ru-RU" sz="1600" dirty="0" smtClean="0"/>
                        <a:t>«Учимся понимать друг друга»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Мастер-класс </a:t>
                      </a:r>
                    </a:p>
                    <a:p>
                      <a:r>
                        <a:rPr lang="ru-RU" sz="1600" dirty="0" smtClean="0"/>
                        <a:t>«Сенсорные игры своими руками для развития детей»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гостиная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«Наш друг-книга»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Учитель-логопед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Семейный клуб «Играем с детьми»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Круглый</a:t>
                      </a:r>
                      <a:r>
                        <a:rPr lang="ru-RU" sz="1600" baseline="0" dirty="0" smtClean="0"/>
                        <a:t> стол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«Капризы моего ребенка и как я с ними справляюсь»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074833"/>
              </p:ext>
            </p:extLst>
          </p:nvPr>
        </p:nvGraphicFramePr>
        <p:xfrm>
          <a:off x="554816" y="1133128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830"/>
                <a:gridCol w="345897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Семинар –практикум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«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Музыка как неотъемлемая часть педагогического процесса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</a:t>
                      </a:r>
                      <a:r>
                        <a:rPr lang="ru-RU" sz="1600" baseline="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Музыкальный руководитель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Тренинг </a:t>
                      </a:r>
                    </a:p>
                    <a:p>
                      <a:r>
                        <a:rPr lang="ru-RU" sz="1600" dirty="0" smtClean="0"/>
                        <a:t>«Учимся понимать друг друга»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Мастер-класс </a:t>
                      </a:r>
                    </a:p>
                    <a:p>
                      <a:r>
                        <a:rPr lang="ru-RU" sz="1600" dirty="0" smtClean="0"/>
                        <a:t>«Сенсорные игры своими руками для развития детей»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Педагогическая гостиная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«Наш друг-книга»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Учитель-логопед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Семейный клуб «Играем с детьми»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Круглый</a:t>
                      </a:r>
                      <a:r>
                        <a:rPr lang="ru-RU" sz="1600" baseline="0" dirty="0" smtClean="0"/>
                        <a:t> стол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«Капризы моего ребенка и как я с ними справляюсь»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9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80120"/>
          </a:xfrm>
        </p:spPr>
        <p:txBody>
          <a:bodyPr>
            <a:normAutofit fontScale="90000"/>
          </a:bodyPr>
          <a:lstStyle/>
          <a:p>
            <a:pPr algn="r" fontAlgn="t"/>
            <a:r>
              <a:rPr lang="ru-RU" sz="3100" b="1" dirty="0" smtClean="0">
                <a:solidFill>
                  <a:srgbClr val="0070C0"/>
                </a:solidFill>
              </a:rPr>
              <a:t>3.Совместная </a:t>
            </a:r>
            <a:r>
              <a:rPr lang="ru-RU" sz="3100" b="1" dirty="0">
                <a:solidFill>
                  <a:srgbClr val="0070C0"/>
                </a:solidFill>
              </a:rPr>
              <a:t>деятельность детей и родителей</a:t>
            </a:r>
            <a:br>
              <a:rPr lang="ru-RU" sz="3100" b="1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89805"/>
              </p:ext>
            </p:extLst>
          </p:nvPr>
        </p:nvGraphicFramePr>
        <p:xfrm>
          <a:off x="200200" y="1268760"/>
          <a:ext cx="8764288" cy="544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41"/>
                <a:gridCol w="3683703"/>
                <a:gridCol w="2191072"/>
                <a:gridCol w="2191072"/>
              </a:tblGrid>
              <a:tr h="10858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 marL="73237" marR="73237"/>
                </a:tc>
              </a:tr>
              <a:tr h="584691">
                <a:tc>
                  <a:txBody>
                    <a:bodyPr/>
                    <a:lstStyle/>
                    <a:p>
                      <a:r>
                        <a:rPr lang="ru-RU" dirty="0" smtClean="0"/>
                        <a:t>3.1.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Выставка совместного творчества «Дары</a:t>
                      </a:r>
                      <a:r>
                        <a:rPr lang="ru-RU" sz="1600" baseline="0" dirty="0" smtClean="0"/>
                        <a:t> осени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</a:t>
                      </a:r>
                    </a:p>
                    <a:p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 marL="73237" marR="73237"/>
                </a:tc>
              </a:tr>
              <a:tr h="835273">
                <a:tc>
                  <a:txBody>
                    <a:bodyPr/>
                    <a:lstStyle/>
                    <a:p>
                      <a:r>
                        <a:rPr lang="ru-RU" dirty="0" smtClean="0"/>
                        <a:t>3.2.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Спортивный праздник</a:t>
                      </a:r>
                    </a:p>
                    <a:p>
                      <a:r>
                        <a:rPr lang="ru-RU" sz="1600" dirty="0" smtClean="0"/>
                        <a:t>«Наша</a:t>
                      </a:r>
                      <a:r>
                        <a:rPr lang="ru-RU" sz="1600" baseline="0" dirty="0" smtClean="0"/>
                        <a:t> дружная семья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Инструктор по физкультуре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Воспитатели</a:t>
                      </a:r>
                    </a:p>
                  </a:txBody>
                  <a:tcPr marL="73237" marR="73237"/>
                </a:tc>
              </a:tr>
              <a:tr h="584691">
                <a:tc>
                  <a:txBody>
                    <a:bodyPr/>
                    <a:lstStyle/>
                    <a:p>
                      <a:r>
                        <a:rPr lang="ru-RU" dirty="0" smtClean="0"/>
                        <a:t>3.3.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Проект «Альбом –</a:t>
                      </a:r>
                      <a:r>
                        <a:rPr lang="ru-RU" sz="1600" baseline="0" dirty="0" smtClean="0"/>
                        <a:t> Моя семья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Воспитатели</a:t>
                      </a:r>
                    </a:p>
                  </a:txBody>
                  <a:tcPr marL="73237" marR="73237"/>
                </a:tc>
              </a:tr>
              <a:tr h="584691">
                <a:tc>
                  <a:txBody>
                    <a:bodyPr/>
                    <a:lstStyle/>
                    <a:p>
                      <a:r>
                        <a:rPr lang="ru-RU" dirty="0" smtClean="0"/>
                        <a:t>3.4.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Выставка совместного творчества «Зимняя</a:t>
                      </a:r>
                      <a:r>
                        <a:rPr lang="ru-RU" sz="1600" baseline="0" dirty="0" smtClean="0"/>
                        <a:t> сказка</a:t>
                      </a:r>
                      <a:r>
                        <a:rPr lang="ru-RU" sz="1600" dirty="0" smtClean="0"/>
                        <a:t>»</a:t>
                      </a: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 marL="73237" marR="73237"/>
                </a:tc>
              </a:tr>
              <a:tr h="835273">
                <a:tc>
                  <a:txBody>
                    <a:bodyPr/>
                    <a:lstStyle/>
                    <a:p>
                      <a:r>
                        <a:rPr lang="ru-RU" dirty="0" smtClean="0"/>
                        <a:t>3.5.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Семейный праздник «Новый год»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err="1" smtClean="0"/>
                        <a:t>Муз.руководитель</a:t>
                      </a:r>
                      <a:endParaRPr lang="ru-RU" sz="1600" dirty="0"/>
                    </a:p>
                  </a:txBody>
                  <a:tcPr marL="73237" marR="73237"/>
                </a:tc>
              </a:tr>
              <a:tr h="835273">
                <a:tc>
                  <a:txBody>
                    <a:bodyPr/>
                    <a:lstStyle/>
                    <a:p>
                      <a:r>
                        <a:rPr lang="ru-RU" dirty="0" smtClean="0"/>
                        <a:t>3.6.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Совместный досуг</a:t>
                      </a:r>
                    </a:p>
                    <a:p>
                      <a:r>
                        <a:rPr lang="ru-RU" sz="1600" dirty="0" smtClean="0"/>
                        <a:t>«День защитника отечества»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Инструктор по физкультуре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</a:p>
                  </a:txBody>
                  <a:tcPr marL="73237" marR="732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1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831887"/>
              </p:ext>
            </p:extLst>
          </p:nvPr>
        </p:nvGraphicFramePr>
        <p:xfrm>
          <a:off x="107504" y="332656"/>
          <a:ext cx="8928992" cy="638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565"/>
                <a:gridCol w="3752931"/>
                <a:gridCol w="2232248"/>
                <a:gridCol w="2232248"/>
              </a:tblGrid>
              <a:tr h="12390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/>
                </a:tc>
              </a:tr>
              <a:tr h="667185">
                <a:tc>
                  <a:txBody>
                    <a:bodyPr/>
                    <a:lstStyle/>
                    <a:p>
                      <a:r>
                        <a:rPr lang="ru-RU" dirty="0" smtClean="0"/>
                        <a:t>3.7.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Акция «Покормите птиц зимой»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Декабрь-Февраль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953121">
                <a:tc>
                  <a:txBody>
                    <a:bodyPr/>
                    <a:lstStyle/>
                    <a:p>
                      <a:r>
                        <a:rPr lang="ru-RU" dirty="0" smtClean="0"/>
                        <a:t>3.8.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Выставка совместного творчества «Солнечные лучики»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953121">
                <a:tc>
                  <a:txBody>
                    <a:bodyPr/>
                    <a:lstStyle/>
                    <a:p>
                      <a:r>
                        <a:rPr lang="ru-RU" dirty="0" smtClean="0"/>
                        <a:t>3.9.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Семейный</a:t>
                      </a:r>
                      <a:r>
                        <a:rPr lang="ru-RU" sz="1600" baseline="0" dirty="0" smtClean="0"/>
                        <a:t> праздник «8 марта»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err="1" smtClean="0"/>
                        <a:t>Муз.руководитель</a:t>
                      </a:r>
                      <a:endParaRPr lang="ru-RU" sz="1600" dirty="0"/>
                    </a:p>
                  </a:txBody>
                  <a:tcPr/>
                </a:tc>
              </a:tr>
              <a:tr h="1239057">
                <a:tc>
                  <a:txBody>
                    <a:bodyPr/>
                    <a:lstStyle/>
                    <a:p>
                      <a:r>
                        <a:rPr lang="ru-RU" dirty="0" smtClean="0"/>
                        <a:t>3.10.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Совместные</a:t>
                      </a:r>
                      <a:r>
                        <a:rPr lang="ru-RU" sz="1600" baseline="0" dirty="0" smtClean="0"/>
                        <a:t> занятия с родителями и детьми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err="1" smtClean="0"/>
                        <a:t>Муз.руководитель</a:t>
                      </a:r>
                      <a:endParaRPr lang="ru-RU" sz="1600" dirty="0" smtClean="0"/>
                    </a:p>
                    <a:p>
                      <a:r>
                        <a:rPr lang="ru-RU" sz="1600" dirty="0" err="1" smtClean="0"/>
                        <a:t>Физ.инструктор</a:t>
                      </a:r>
                      <a:endParaRPr lang="ru-RU" sz="1600" dirty="0"/>
                    </a:p>
                  </a:txBody>
                  <a:tcPr/>
                </a:tc>
              </a:tr>
              <a:tr h="667185">
                <a:tc>
                  <a:txBody>
                    <a:bodyPr/>
                    <a:lstStyle/>
                    <a:p>
                      <a:r>
                        <a:rPr lang="ru-RU" dirty="0" smtClean="0"/>
                        <a:t>3.11.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Конкурсы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течении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 </a:t>
                      </a:r>
                    </a:p>
                    <a:p>
                      <a:r>
                        <a:rPr lang="ru-RU" sz="1600" dirty="0" smtClean="0"/>
                        <a:t>Специалисты</a:t>
                      </a:r>
                      <a:endParaRPr lang="ru-RU" sz="1600" dirty="0"/>
                    </a:p>
                  </a:txBody>
                  <a:tcPr/>
                </a:tc>
              </a:tr>
              <a:tr h="667185">
                <a:tc>
                  <a:txBody>
                    <a:bodyPr/>
                    <a:lstStyle/>
                    <a:p>
                      <a:r>
                        <a:rPr lang="ru-RU" dirty="0" smtClean="0"/>
                        <a:t>3.12.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Акция «Твори добро»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416" y="116632"/>
            <a:ext cx="8229600" cy="576064"/>
          </a:xfrm>
        </p:spPr>
        <p:txBody>
          <a:bodyPr>
            <a:normAutofit fontScale="90000"/>
          </a:bodyPr>
          <a:lstStyle/>
          <a:p>
            <a:pPr algn="r" fontAlgn="t"/>
            <a:r>
              <a:rPr lang="ru-RU" sz="3100" b="1" dirty="0" smtClean="0">
                <a:solidFill>
                  <a:srgbClr val="0070C0"/>
                </a:solidFill>
              </a:rPr>
              <a:t>4.Педагогический </a:t>
            </a:r>
            <a:r>
              <a:rPr lang="ru-RU" sz="3100" b="1" dirty="0">
                <a:solidFill>
                  <a:srgbClr val="0070C0"/>
                </a:solidFill>
              </a:rPr>
              <a:t>мониторинг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509030"/>
              </p:ext>
            </p:extLst>
          </p:nvPr>
        </p:nvGraphicFramePr>
        <p:xfrm>
          <a:off x="287016" y="980728"/>
          <a:ext cx="8856984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827"/>
                <a:gridCol w="3722665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Анкетирование: «Мой ребенок»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Анкетирование:</a:t>
                      </a:r>
                      <a:r>
                        <a:rPr lang="ru-RU" sz="1600" baseline="0" dirty="0" smtClean="0"/>
                        <a:t> «Удовлетворенность родителей педагогическим процессом в ДОУ»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Анкетирование: «Здоровье</a:t>
                      </a:r>
                      <a:r>
                        <a:rPr lang="ru-RU" sz="1600" baseline="0" dirty="0" smtClean="0"/>
                        <a:t> моего ребенка</a:t>
                      </a:r>
                      <a:r>
                        <a:rPr lang="ru-RU" sz="16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Инструктор по физкультуре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Анкетирование: «Ваши</a:t>
                      </a:r>
                      <a:r>
                        <a:rPr lang="ru-RU" sz="1600" baseline="0" dirty="0" smtClean="0"/>
                        <a:t> взаимоотношения с детьми</a:t>
                      </a:r>
                      <a:r>
                        <a:rPr lang="ru-RU" sz="160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Педагог-психолог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запросов на образовательные услуги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Анкетирование: «Особенности моего ребенка»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Специалисты</a:t>
                      </a:r>
                    </a:p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Сетевое взаимодействие педагогов и родителей на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форуме сайта ДОО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течении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1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656" y="75742"/>
            <a:ext cx="8229600" cy="504056"/>
          </a:xfrm>
        </p:spPr>
        <p:txBody>
          <a:bodyPr>
            <a:normAutofit fontScale="90000"/>
          </a:bodyPr>
          <a:lstStyle/>
          <a:p>
            <a:pPr algn="r" fontAlgn="t"/>
            <a:r>
              <a:rPr lang="ru-RU" sz="3100" b="1" dirty="0" smtClean="0">
                <a:solidFill>
                  <a:srgbClr val="0070C0"/>
                </a:solidFill>
              </a:rPr>
              <a:t>5</a:t>
            </a:r>
            <a:r>
              <a:rPr lang="ru-RU" sz="3100" b="1" dirty="0" smtClean="0">
                <a:solidFill>
                  <a:srgbClr val="0070C0"/>
                </a:solidFill>
              </a:rPr>
              <a:t>. Информирование </a:t>
            </a:r>
            <a:r>
              <a:rPr lang="ru-RU" sz="3100" b="1" dirty="0">
                <a:solidFill>
                  <a:srgbClr val="0070C0"/>
                </a:solidFill>
              </a:rPr>
              <a:t>родителей</a:t>
            </a: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286022"/>
              </p:ext>
            </p:extLst>
          </p:nvPr>
        </p:nvGraphicFramePr>
        <p:xfrm>
          <a:off x="539552" y="836712"/>
          <a:ext cx="82296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830"/>
                <a:gridCol w="345897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Взаимодействие со специалистами (Ф.И.О., дол-</a:t>
                      </a:r>
                      <a:r>
                        <a:rPr lang="ru-RU" dirty="0" err="1" smtClean="0"/>
                        <a:t>ть</a:t>
                      </a:r>
                      <a:r>
                        <a:rPr lang="ru-RU" dirty="0" smtClean="0"/>
                        <a:t>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Организационное собрание на тему: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«Возрастные </a:t>
                      </a:r>
                      <a:r>
                        <a:rPr lang="ru-RU" sz="1600" baseline="0" dirty="0" smtClean="0"/>
                        <a:t>о особенности 3-х лет</a:t>
                      </a:r>
                      <a:r>
                        <a:rPr lang="ru-RU" sz="1600" baseline="0" dirty="0" smtClean="0"/>
                        <a:t>»; «</a:t>
                      </a:r>
                      <a:r>
                        <a:rPr lang="ru-RU" sz="1600" baseline="0" dirty="0" smtClean="0"/>
                        <a:t>Ознакомление с программой на год</a:t>
                      </a:r>
                      <a:r>
                        <a:rPr lang="ru-RU" sz="1600" baseline="0" dirty="0" smtClean="0"/>
                        <a:t>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smtClean="0"/>
                        <a:t>Педагог психолог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Итоговое собрание: «Чему мы научились за год»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Обновление на странице </a:t>
                      </a:r>
                      <a:r>
                        <a:rPr lang="ru-RU" sz="1600" dirty="0" smtClean="0"/>
                        <a:t>педагога (Сайт)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Ежемесячно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Консультация на сайте ДОУ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Ежемесячно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Информационные памятки</a:t>
                      </a:r>
                      <a:r>
                        <a:rPr lang="ru-RU" sz="1600" baseline="0" dirty="0" smtClean="0"/>
                        <a:t> по текущим проблемам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течение</a:t>
                      </a:r>
                      <a:r>
                        <a:rPr lang="ru-RU" sz="1600" baseline="0" dirty="0" smtClean="0"/>
                        <a:t>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День открытых дверей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Воспитатели</a:t>
                      </a:r>
                    </a:p>
                    <a:p>
                      <a:r>
                        <a:rPr lang="ru-RU" sz="1600" dirty="0" smtClean="0"/>
                        <a:t>Специалисты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030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952</Words>
  <Application>Microsoft Office PowerPoint</Application>
  <PresentationFormat>Экран (4:3)</PresentationFormat>
  <Paragraphs>316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Перспективный план взаимодействия  педагогов  Власовой О.О Дидушенко Е.В группы младшего возраста МДОУ «Детский сад №124»  с семьями воспитанников  на 2018-2019 учебный год</vt:lpstr>
      <vt:lpstr>Задачи взаимодействия с семьями воспитанников</vt:lpstr>
      <vt:lpstr>1. Педагогическая поддержка</vt:lpstr>
      <vt:lpstr>Презентация PowerPoint</vt:lpstr>
      <vt:lpstr>2.Педагогическое просвещение   </vt:lpstr>
      <vt:lpstr>3.Совместная деятельность детей и родителей    </vt:lpstr>
      <vt:lpstr>Презентация PowerPoint</vt:lpstr>
      <vt:lpstr>4.Педагогический мониторинг   </vt:lpstr>
      <vt:lpstr>5. Информирование родителей   </vt:lpstr>
      <vt:lpstr>Презентация PowerPoint</vt:lpstr>
      <vt:lpstr>6. Участие родителей в управлении ДОУ и создании условий   </vt:lpstr>
      <vt:lpstr>Приложения 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Перспективный план взаимодействия  педагогов ___________________________                        ___________________________  группы __________  МДОУ «Детский сад № ___»   с семьями воспитанников  на 2015-2016 учебный год</dc:title>
  <dc:creator>Карпов Михаил Витальевич</dc:creator>
  <cp:lastModifiedBy>Евгений Каменкин</cp:lastModifiedBy>
  <cp:revision>24</cp:revision>
  <dcterms:created xsi:type="dcterms:W3CDTF">2015-10-07T08:52:16Z</dcterms:created>
  <dcterms:modified xsi:type="dcterms:W3CDTF">2018-04-22T22:41:24Z</dcterms:modified>
</cp:coreProperties>
</file>