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1" r:id="rId3"/>
    <p:sldId id="284" r:id="rId4"/>
    <p:sldId id="257" r:id="rId5"/>
    <p:sldId id="278" r:id="rId6"/>
    <p:sldId id="263" r:id="rId7"/>
    <p:sldId id="279" r:id="rId8"/>
    <p:sldId id="269" r:id="rId9"/>
    <p:sldId id="265" r:id="rId10"/>
    <p:sldId id="266" r:id="rId11"/>
    <p:sldId id="267" r:id="rId12"/>
    <p:sldId id="280" r:id="rId13"/>
    <p:sldId id="285" r:id="rId14"/>
    <p:sldId id="270" r:id="rId15"/>
    <p:sldId id="268" r:id="rId16"/>
    <p:sldId id="272" r:id="rId17"/>
    <p:sldId id="273" r:id="rId18"/>
    <p:sldId id="274" r:id="rId19"/>
    <p:sldId id="276" r:id="rId20"/>
    <p:sldId id="277" r:id="rId21"/>
    <p:sldId id="282" r:id="rId22"/>
    <p:sldId id="283" r:id="rId23"/>
  </p:sldIdLst>
  <p:sldSz cx="9625013" cy="7218363"/>
  <p:notesSz cx="6858000" cy="9144000"/>
  <p:defaultTextStyle>
    <a:defPPr>
      <a:defRPr lang="ru-RU"/>
    </a:defPPr>
    <a:lvl1pPr marL="0" algn="l" defTabSz="1006663" rtl="0" eaLnBrk="1" latinLnBrk="0" hangingPunct="1">
      <a:defRPr sz="1982" kern="1200">
        <a:solidFill>
          <a:schemeClr val="tx1"/>
        </a:solidFill>
        <a:latin typeface="+mn-lt"/>
        <a:ea typeface="+mn-ea"/>
        <a:cs typeface="+mn-cs"/>
      </a:defRPr>
    </a:lvl1pPr>
    <a:lvl2pPr marL="503331" algn="l" defTabSz="1006663" rtl="0" eaLnBrk="1" latinLnBrk="0" hangingPunct="1">
      <a:defRPr sz="1982" kern="1200">
        <a:solidFill>
          <a:schemeClr val="tx1"/>
        </a:solidFill>
        <a:latin typeface="+mn-lt"/>
        <a:ea typeface="+mn-ea"/>
        <a:cs typeface="+mn-cs"/>
      </a:defRPr>
    </a:lvl2pPr>
    <a:lvl3pPr marL="1006663" algn="l" defTabSz="1006663" rtl="0" eaLnBrk="1" latinLnBrk="0" hangingPunct="1">
      <a:defRPr sz="1982" kern="1200">
        <a:solidFill>
          <a:schemeClr val="tx1"/>
        </a:solidFill>
        <a:latin typeface="+mn-lt"/>
        <a:ea typeface="+mn-ea"/>
        <a:cs typeface="+mn-cs"/>
      </a:defRPr>
    </a:lvl3pPr>
    <a:lvl4pPr marL="1509994" algn="l" defTabSz="1006663" rtl="0" eaLnBrk="1" latinLnBrk="0" hangingPunct="1">
      <a:defRPr sz="1982" kern="1200">
        <a:solidFill>
          <a:schemeClr val="tx1"/>
        </a:solidFill>
        <a:latin typeface="+mn-lt"/>
        <a:ea typeface="+mn-ea"/>
        <a:cs typeface="+mn-cs"/>
      </a:defRPr>
    </a:lvl4pPr>
    <a:lvl5pPr marL="2013326" algn="l" defTabSz="1006663" rtl="0" eaLnBrk="1" latinLnBrk="0" hangingPunct="1">
      <a:defRPr sz="1982" kern="1200">
        <a:solidFill>
          <a:schemeClr val="tx1"/>
        </a:solidFill>
        <a:latin typeface="+mn-lt"/>
        <a:ea typeface="+mn-ea"/>
        <a:cs typeface="+mn-cs"/>
      </a:defRPr>
    </a:lvl5pPr>
    <a:lvl6pPr marL="2516657" algn="l" defTabSz="1006663" rtl="0" eaLnBrk="1" latinLnBrk="0" hangingPunct="1">
      <a:defRPr sz="1982" kern="1200">
        <a:solidFill>
          <a:schemeClr val="tx1"/>
        </a:solidFill>
        <a:latin typeface="+mn-lt"/>
        <a:ea typeface="+mn-ea"/>
        <a:cs typeface="+mn-cs"/>
      </a:defRPr>
    </a:lvl6pPr>
    <a:lvl7pPr marL="3019989" algn="l" defTabSz="1006663" rtl="0" eaLnBrk="1" latinLnBrk="0" hangingPunct="1">
      <a:defRPr sz="1982" kern="1200">
        <a:solidFill>
          <a:schemeClr val="tx1"/>
        </a:solidFill>
        <a:latin typeface="+mn-lt"/>
        <a:ea typeface="+mn-ea"/>
        <a:cs typeface="+mn-cs"/>
      </a:defRPr>
    </a:lvl7pPr>
    <a:lvl8pPr marL="3523320" algn="l" defTabSz="1006663" rtl="0" eaLnBrk="1" latinLnBrk="0" hangingPunct="1">
      <a:defRPr sz="1982" kern="1200">
        <a:solidFill>
          <a:schemeClr val="tx1"/>
        </a:solidFill>
        <a:latin typeface="+mn-lt"/>
        <a:ea typeface="+mn-ea"/>
        <a:cs typeface="+mn-cs"/>
      </a:defRPr>
    </a:lvl8pPr>
    <a:lvl9pPr marL="4026652" algn="l" defTabSz="1006663" rtl="0" eaLnBrk="1" latinLnBrk="0" hangingPunct="1">
      <a:defRPr sz="19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4" userDrawn="1">
          <p15:clr>
            <a:srgbClr val="A4A3A4"/>
          </p15:clr>
        </p15:guide>
        <p15:guide id="2" pos="3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636" y="60"/>
      </p:cViewPr>
      <p:guideLst>
        <p:guide orient="horz" pos="2274"/>
        <p:guide pos="3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09CEF-857A-4324-BEBD-C6673D52D38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1DDC0-ACDD-4FB7-861F-106AC0B51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6663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1pPr>
    <a:lvl2pPr marL="503331" algn="l" defTabSz="1006663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2pPr>
    <a:lvl3pPr marL="1006663" algn="l" defTabSz="1006663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3pPr>
    <a:lvl4pPr marL="1509994" algn="l" defTabSz="1006663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4pPr>
    <a:lvl5pPr marL="2013326" algn="l" defTabSz="1006663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5pPr>
    <a:lvl6pPr marL="2516657" algn="l" defTabSz="1006663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6pPr>
    <a:lvl7pPr marL="3019989" algn="l" defTabSz="1006663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7pPr>
    <a:lvl8pPr marL="3523320" algn="l" defTabSz="1006663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8pPr>
    <a:lvl9pPr marL="4026652" algn="l" defTabSz="1006663" rtl="0" eaLnBrk="1" latinLnBrk="0" hangingPunct="1">
      <a:defRPr sz="13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DDC0-ACDD-4FB7-861F-106AC0B51FC9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81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76" y="2242375"/>
            <a:ext cx="8181261" cy="15472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3752" y="4090407"/>
            <a:ext cx="6737509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3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6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9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5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8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85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7362-CAEE-4FED-B6EC-438BEFDE0376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E66-C9DA-4D90-A63B-9AE9CDB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04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7362-CAEE-4FED-B6EC-438BEFDE0376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E66-C9DA-4D90-A63B-9AE9CDB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1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8135" y="289073"/>
            <a:ext cx="2165628" cy="61590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1251" y="289073"/>
            <a:ext cx="6336467" cy="61590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7362-CAEE-4FED-B6EC-438BEFDE0376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E66-C9DA-4D90-A63B-9AE9CDB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72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7362-CAEE-4FED-B6EC-438BEFDE0376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E66-C9DA-4D90-A63B-9AE9CDB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39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310" y="4638470"/>
            <a:ext cx="8181261" cy="1433647"/>
          </a:xfrm>
        </p:spPr>
        <p:txBody>
          <a:bodyPr anchor="t"/>
          <a:lstStyle>
            <a:lvl1pPr algn="l">
              <a:defRPr sz="3702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0310" y="3059451"/>
            <a:ext cx="8181261" cy="1579016"/>
          </a:xfrm>
        </p:spPr>
        <p:txBody>
          <a:bodyPr anchor="b"/>
          <a:lstStyle>
            <a:lvl1pPr marL="0" indent="0">
              <a:buNone/>
              <a:defRPr sz="1851">
                <a:solidFill>
                  <a:schemeClr val="tx1">
                    <a:tint val="75000"/>
                  </a:schemeClr>
                </a:solidFill>
              </a:defRPr>
            </a:lvl1pPr>
            <a:lvl2pPr marL="423139" indent="0">
              <a:buNone/>
              <a:defRPr sz="1666">
                <a:solidFill>
                  <a:schemeClr val="tx1">
                    <a:tint val="75000"/>
                  </a:schemeClr>
                </a:solidFill>
              </a:defRPr>
            </a:lvl2pPr>
            <a:lvl3pPr marL="846277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3pPr>
            <a:lvl4pPr marL="1269416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4pPr>
            <a:lvl5pPr marL="1692554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5pPr>
            <a:lvl6pPr marL="2115693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6pPr>
            <a:lvl7pPr marL="2538832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7pPr>
            <a:lvl8pPr marL="2961970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8pPr>
            <a:lvl9pPr marL="3385109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7362-CAEE-4FED-B6EC-438BEFDE0376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E66-C9DA-4D90-A63B-9AE9CDB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86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1250" y="1684287"/>
            <a:ext cx="4251048" cy="4763786"/>
          </a:xfrm>
        </p:spPr>
        <p:txBody>
          <a:bodyPr/>
          <a:lstStyle>
            <a:lvl1pPr>
              <a:defRPr sz="2591"/>
            </a:lvl1pPr>
            <a:lvl2pPr>
              <a:defRPr sz="2221"/>
            </a:lvl2pPr>
            <a:lvl3pPr>
              <a:defRPr sz="1851"/>
            </a:lvl3pPr>
            <a:lvl4pPr>
              <a:defRPr sz="1666"/>
            </a:lvl4pPr>
            <a:lvl5pPr>
              <a:defRPr sz="1666"/>
            </a:lvl5pPr>
            <a:lvl6pPr>
              <a:defRPr sz="1666"/>
            </a:lvl6pPr>
            <a:lvl7pPr>
              <a:defRPr sz="1666"/>
            </a:lvl7pPr>
            <a:lvl8pPr>
              <a:defRPr sz="1666"/>
            </a:lvl8pPr>
            <a:lvl9pPr>
              <a:defRPr sz="166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92716" y="1684287"/>
            <a:ext cx="4251048" cy="4763786"/>
          </a:xfrm>
        </p:spPr>
        <p:txBody>
          <a:bodyPr/>
          <a:lstStyle>
            <a:lvl1pPr>
              <a:defRPr sz="2591"/>
            </a:lvl1pPr>
            <a:lvl2pPr>
              <a:defRPr sz="2221"/>
            </a:lvl2pPr>
            <a:lvl3pPr>
              <a:defRPr sz="1851"/>
            </a:lvl3pPr>
            <a:lvl4pPr>
              <a:defRPr sz="1666"/>
            </a:lvl4pPr>
            <a:lvl5pPr>
              <a:defRPr sz="1666"/>
            </a:lvl5pPr>
            <a:lvl6pPr>
              <a:defRPr sz="1666"/>
            </a:lvl6pPr>
            <a:lvl7pPr>
              <a:defRPr sz="1666"/>
            </a:lvl7pPr>
            <a:lvl8pPr>
              <a:defRPr sz="1666"/>
            </a:lvl8pPr>
            <a:lvl9pPr>
              <a:defRPr sz="166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7362-CAEE-4FED-B6EC-438BEFDE0376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E66-C9DA-4D90-A63B-9AE9CDB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8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1251" y="1615778"/>
            <a:ext cx="4252719" cy="673379"/>
          </a:xfrm>
        </p:spPr>
        <p:txBody>
          <a:bodyPr anchor="b"/>
          <a:lstStyle>
            <a:lvl1pPr marL="0" indent="0">
              <a:buNone/>
              <a:defRPr sz="2221" b="1"/>
            </a:lvl1pPr>
            <a:lvl2pPr marL="423139" indent="0">
              <a:buNone/>
              <a:defRPr sz="1851" b="1"/>
            </a:lvl2pPr>
            <a:lvl3pPr marL="846277" indent="0">
              <a:buNone/>
              <a:defRPr sz="1666" b="1"/>
            </a:lvl3pPr>
            <a:lvl4pPr marL="1269416" indent="0">
              <a:buNone/>
              <a:defRPr sz="1481" b="1"/>
            </a:lvl4pPr>
            <a:lvl5pPr marL="1692554" indent="0">
              <a:buNone/>
              <a:defRPr sz="1481" b="1"/>
            </a:lvl5pPr>
            <a:lvl6pPr marL="2115693" indent="0">
              <a:buNone/>
              <a:defRPr sz="1481" b="1"/>
            </a:lvl6pPr>
            <a:lvl7pPr marL="2538832" indent="0">
              <a:buNone/>
              <a:defRPr sz="1481" b="1"/>
            </a:lvl7pPr>
            <a:lvl8pPr marL="2961970" indent="0">
              <a:buNone/>
              <a:defRPr sz="1481" b="1"/>
            </a:lvl8pPr>
            <a:lvl9pPr marL="3385109" indent="0">
              <a:buNone/>
              <a:defRPr sz="148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1251" y="2289157"/>
            <a:ext cx="4252719" cy="4158914"/>
          </a:xfrm>
        </p:spPr>
        <p:txBody>
          <a:bodyPr/>
          <a:lstStyle>
            <a:lvl1pPr>
              <a:defRPr sz="2221"/>
            </a:lvl1pPr>
            <a:lvl2pPr>
              <a:defRPr sz="1851"/>
            </a:lvl2pPr>
            <a:lvl3pPr>
              <a:defRPr sz="1666"/>
            </a:lvl3pPr>
            <a:lvl4pPr>
              <a:defRPr sz="1481"/>
            </a:lvl4pPr>
            <a:lvl5pPr>
              <a:defRPr sz="1481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89374" y="1615778"/>
            <a:ext cx="4254390" cy="673379"/>
          </a:xfrm>
        </p:spPr>
        <p:txBody>
          <a:bodyPr anchor="b"/>
          <a:lstStyle>
            <a:lvl1pPr marL="0" indent="0">
              <a:buNone/>
              <a:defRPr sz="2221" b="1"/>
            </a:lvl1pPr>
            <a:lvl2pPr marL="423139" indent="0">
              <a:buNone/>
              <a:defRPr sz="1851" b="1"/>
            </a:lvl2pPr>
            <a:lvl3pPr marL="846277" indent="0">
              <a:buNone/>
              <a:defRPr sz="1666" b="1"/>
            </a:lvl3pPr>
            <a:lvl4pPr marL="1269416" indent="0">
              <a:buNone/>
              <a:defRPr sz="1481" b="1"/>
            </a:lvl4pPr>
            <a:lvl5pPr marL="1692554" indent="0">
              <a:buNone/>
              <a:defRPr sz="1481" b="1"/>
            </a:lvl5pPr>
            <a:lvl6pPr marL="2115693" indent="0">
              <a:buNone/>
              <a:defRPr sz="1481" b="1"/>
            </a:lvl6pPr>
            <a:lvl7pPr marL="2538832" indent="0">
              <a:buNone/>
              <a:defRPr sz="1481" b="1"/>
            </a:lvl7pPr>
            <a:lvl8pPr marL="2961970" indent="0">
              <a:buNone/>
              <a:defRPr sz="1481" b="1"/>
            </a:lvl8pPr>
            <a:lvl9pPr marL="3385109" indent="0">
              <a:buNone/>
              <a:defRPr sz="148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89374" y="2289157"/>
            <a:ext cx="4254390" cy="4158914"/>
          </a:xfrm>
        </p:spPr>
        <p:txBody>
          <a:bodyPr/>
          <a:lstStyle>
            <a:lvl1pPr>
              <a:defRPr sz="2221"/>
            </a:lvl1pPr>
            <a:lvl2pPr>
              <a:defRPr sz="1851"/>
            </a:lvl2pPr>
            <a:lvl3pPr>
              <a:defRPr sz="1666"/>
            </a:lvl3pPr>
            <a:lvl4pPr>
              <a:defRPr sz="1481"/>
            </a:lvl4pPr>
            <a:lvl5pPr>
              <a:defRPr sz="1481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7362-CAEE-4FED-B6EC-438BEFDE0376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E66-C9DA-4D90-A63B-9AE9CDB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16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7362-CAEE-4FED-B6EC-438BEFDE0376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E66-C9DA-4D90-A63B-9AE9CDB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7362-CAEE-4FED-B6EC-438BEFDE0376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E66-C9DA-4D90-A63B-9AE9CDB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89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252" y="287398"/>
            <a:ext cx="3166563" cy="1223112"/>
          </a:xfrm>
        </p:spPr>
        <p:txBody>
          <a:bodyPr anchor="b"/>
          <a:lstStyle>
            <a:lvl1pPr algn="l">
              <a:defRPr sz="185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63113" y="287401"/>
            <a:ext cx="5380649" cy="6160673"/>
          </a:xfrm>
        </p:spPr>
        <p:txBody>
          <a:bodyPr/>
          <a:lstStyle>
            <a:lvl1pPr>
              <a:defRPr sz="2962"/>
            </a:lvl1pPr>
            <a:lvl2pPr>
              <a:defRPr sz="2591"/>
            </a:lvl2pPr>
            <a:lvl3pPr>
              <a:defRPr sz="2221"/>
            </a:lvl3pPr>
            <a:lvl4pPr>
              <a:defRPr sz="1851"/>
            </a:lvl4pPr>
            <a:lvl5pPr>
              <a:defRPr sz="1851"/>
            </a:lvl5pPr>
            <a:lvl6pPr>
              <a:defRPr sz="1851"/>
            </a:lvl6pPr>
            <a:lvl7pPr>
              <a:defRPr sz="1851"/>
            </a:lvl7pPr>
            <a:lvl8pPr>
              <a:defRPr sz="1851"/>
            </a:lvl8pPr>
            <a:lvl9pPr>
              <a:defRPr sz="185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1252" y="1510513"/>
            <a:ext cx="3166563" cy="4937561"/>
          </a:xfrm>
        </p:spPr>
        <p:txBody>
          <a:bodyPr/>
          <a:lstStyle>
            <a:lvl1pPr marL="0" indent="0">
              <a:buNone/>
              <a:defRPr sz="1296"/>
            </a:lvl1pPr>
            <a:lvl2pPr marL="423139" indent="0">
              <a:buNone/>
              <a:defRPr sz="1111"/>
            </a:lvl2pPr>
            <a:lvl3pPr marL="846277" indent="0">
              <a:buNone/>
              <a:defRPr sz="926"/>
            </a:lvl3pPr>
            <a:lvl4pPr marL="1269416" indent="0">
              <a:buNone/>
              <a:defRPr sz="833"/>
            </a:lvl4pPr>
            <a:lvl5pPr marL="1692554" indent="0">
              <a:buNone/>
              <a:defRPr sz="833"/>
            </a:lvl5pPr>
            <a:lvl6pPr marL="2115693" indent="0">
              <a:buNone/>
              <a:defRPr sz="833"/>
            </a:lvl6pPr>
            <a:lvl7pPr marL="2538832" indent="0">
              <a:buNone/>
              <a:defRPr sz="833"/>
            </a:lvl7pPr>
            <a:lvl8pPr marL="2961970" indent="0">
              <a:buNone/>
              <a:defRPr sz="833"/>
            </a:lvl8pPr>
            <a:lvl9pPr marL="3385109" indent="0">
              <a:buNone/>
              <a:defRPr sz="8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7362-CAEE-4FED-B6EC-438BEFDE0376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E66-C9DA-4D90-A63B-9AE9CDB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0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569" y="5052854"/>
            <a:ext cx="5775008" cy="596518"/>
          </a:xfrm>
        </p:spPr>
        <p:txBody>
          <a:bodyPr anchor="b"/>
          <a:lstStyle>
            <a:lvl1pPr algn="l">
              <a:defRPr sz="185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86569" y="644974"/>
            <a:ext cx="5775008" cy="4331018"/>
          </a:xfrm>
        </p:spPr>
        <p:txBody>
          <a:bodyPr/>
          <a:lstStyle>
            <a:lvl1pPr marL="0" indent="0">
              <a:buNone/>
              <a:defRPr sz="2962"/>
            </a:lvl1pPr>
            <a:lvl2pPr marL="423139" indent="0">
              <a:buNone/>
              <a:defRPr sz="2591"/>
            </a:lvl2pPr>
            <a:lvl3pPr marL="846277" indent="0">
              <a:buNone/>
              <a:defRPr sz="2221"/>
            </a:lvl3pPr>
            <a:lvl4pPr marL="1269416" indent="0">
              <a:buNone/>
              <a:defRPr sz="1851"/>
            </a:lvl4pPr>
            <a:lvl5pPr marL="1692554" indent="0">
              <a:buNone/>
              <a:defRPr sz="1851"/>
            </a:lvl5pPr>
            <a:lvl6pPr marL="2115693" indent="0">
              <a:buNone/>
              <a:defRPr sz="1851"/>
            </a:lvl6pPr>
            <a:lvl7pPr marL="2538832" indent="0">
              <a:buNone/>
              <a:defRPr sz="1851"/>
            </a:lvl7pPr>
            <a:lvl8pPr marL="2961970" indent="0">
              <a:buNone/>
              <a:defRPr sz="1851"/>
            </a:lvl8pPr>
            <a:lvl9pPr marL="3385109" indent="0">
              <a:buNone/>
              <a:defRPr sz="185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86569" y="5649373"/>
            <a:ext cx="5775008" cy="847155"/>
          </a:xfrm>
        </p:spPr>
        <p:txBody>
          <a:bodyPr/>
          <a:lstStyle>
            <a:lvl1pPr marL="0" indent="0">
              <a:buNone/>
              <a:defRPr sz="1296"/>
            </a:lvl1pPr>
            <a:lvl2pPr marL="423139" indent="0">
              <a:buNone/>
              <a:defRPr sz="1111"/>
            </a:lvl2pPr>
            <a:lvl3pPr marL="846277" indent="0">
              <a:buNone/>
              <a:defRPr sz="926"/>
            </a:lvl3pPr>
            <a:lvl4pPr marL="1269416" indent="0">
              <a:buNone/>
              <a:defRPr sz="833"/>
            </a:lvl4pPr>
            <a:lvl5pPr marL="1692554" indent="0">
              <a:buNone/>
              <a:defRPr sz="833"/>
            </a:lvl5pPr>
            <a:lvl6pPr marL="2115693" indent="0">
              <a:buNone/>
              <a:defRPr sz="833"/>
            </a:lvl6pPr>
            <a:lvl7pPr marL="2538832" indent="0">
              <a:buNone/>
              <a:defRPr sz="833"/>
            </a:lvl7pPr>
            <a:lvl8pPr marL="2961970" indent="0">
              <a:buNone/>
              <a:defRPr sz="833"/>
            </a:lvl8pPr>
            <a:lvl9pPr marL="3385109" indent="0">
              <a:buNone/>
              <a:defRPr sz="8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7362-CAEE-4FED-B6EC-438BEFDE0376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EE66-C9DA-4D90-A63B-9AE9CDB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05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">
              <a:srgbClr val="03D4A8"/>
            </a:gs>
            <a:gs pos="75000">
              <a:srgbClr val="21D6E0"/>
            </a:gs>
            <a:gs pos="100000">
              <a:srgbClr val="7030A0"/>
            </a:gs>
            <a:gs pos="100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251" y="289070"/>
            <a:ext cx="8662512" cy="1203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1251" y="1684287"/>
            <a:ext cx="8662512" cy="4763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1251" y="6690357"/>
            <a:ext cx="2245837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97362-CAEE-4FED-B6EC-438BEFDE0376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8547" y="6690357"/>
            <a:ext cx="3047920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97926" y="6690357"/>
            <a:ext cx="2245837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EE66-C9DA-4D90-A63B-9AE9CDB9E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1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6277" rtl="0" eaLnBrk="1" latinLnBrk="0" hangingPunct="1">
        <a:spcBef>
          <a:spcPct val="0"/>
        </a:spcBef>
        <a:buNone/>
        <a:defRPr sz="40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354" indent="-317354" algn="l" defTabSz="8462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62" kern="1200">
          <a:solidFill>
            <a:schemeClr val="tx1"/>
          </a:solidFill>
          <a:latin typeface="+mn-lt"/>
          <a:ea typeface="+mn-ea"/>
          <a:cs typeface="+mn-cs"/>
        </a:defRPr>
      </a:lvl1pPr>
      <a:lvl2pPr marL="687600" indent="-264462" algn="l" defTabSz="8462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591" kern="1200">
          <a:solidFill>
            <a:schemeClr val="tx1"/>
          </a:solidFill>
          <a:latin typeface="+mn-lt"/>
          <a:ea typeface="+mn-ea"/>
          <a:cs typeface="+mn-cs"/>
        </a:defRPr>
      </a:lvl2pPr>
      <a:lvl3pPr marL="1057847" indent="-211569" algn="l" defTabSz="8462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21" kern="1200">
          <a:solidFill>
            <a:schemeClr val="tx1"/>
          </a:solidFill>
          <a:latin typeface="+mn-lt"/>
          <a:ea typeface="+mn-ea"/>
          <a:cs typeface="+mn-cs"/>
        </a:defRPr>
      </a:lvl3pPr>
      <a:lvl4pPr marL="1480985" indent="-211569" algn="l" defTabSz="8462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851" kern="1200">
          <a:solidFill>
            <a:schemeClr val="tx1"/>
          </a:solidFill>
          <a:latin typeface="+mn-lt"/>
          <a:ea typeface="+mn-ea"/>
          <a:cs typeface="+mn-cs"/>
        </a:defRPr>
      </a:lvl4pPr>
      <a:lvl5pPr marL="1904124" indent="-211569" algn="l" defTabSz="846277" rtl="0" eaLnBrk="1" latinLnBrk="0" hangingPunct="1">
        <a:spcBef>
          <a:spcPct val="20000"/>
        </a:spcBef>
        <a:buFont typeface="Arial" panose="020B0604020202020204" pitchFamily="34" charset="0"/>
        <a:buChar char="»"/>
        <a:defRPr sz="1851" kern="1200">
          <a:solidFill>
            <a:schemeClr val="tx1"/>
          </a:solidFill>
          <a:latin typeface="+mn-lt"/>
          <a:ea typeface="+mn-ea"/>
          <a:cs typeface="+mn-cs"/>
        </a:defRPr>
      </a:lvl5pPr>
      <a:lvl6pPr marL="2327262" indent="-211569" algn="l" defTabSz="8462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51" kern="1200">
          <a:solidFill>
            <a:schemeClr val="tx1"/>
          </a:solidFill>
          <a:latin typeface="+mn-lt"/>
          <a:ea typeface="+mn-ea"/>
          <a:cs typeface="+mn-cs"/>
        </a:defRPr>
      </a:lvl6pPr>
      <a:lvl7pPr marL="2750401" indent="-211569" algn="l" defTabSz="8462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51" kern="1200">
          <a:solidFill>
            <a:schemeClr val="tx1"/>
          </a:solidFill>
          <a:latin typeface="+mn-lt"/>
          <a:ea typeface="+mn-ea"/>
          <a:cs typeface="+mn-cs"/>
        </a:defRPr>
      </a:lvl7pPr>
      <a:lvl8pPr marL="3173540" indent="-211569" algn="l" defTabSz="8462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51" kern="1200">
          <a:solidFill>
            <a:schemeClr val="tx1"/>
          </a:solidFill>
          <a:latin typeface="+mn-lt"/>
          <a:ea typeface="+mn-ea"/>
          <a:cs typeface="+mn-cs"/>
        </a:defRPr>
      </a:lvl8pPr>
      <a:lvl9pPr marL="3596678" indent="-211569" algn="l" defTabSz="8462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6277" rtl="0" eaLnBrk="1" latinLnBrk="0" hangingPunct="1">
        <a:defRPr sz="1666" kern="1200">
          <a:solidFill>
            <a:schemeClr val="tx1"/>
          </a:solidFill>
          <a:latin typeface="+mn-lt"/>
          <a:ea typeface="+mn-ea"/>
          <a:cs typeface="+mn-cs"/>
        </a:defRPr>
      </a:lvl1pPr>
      <a:lvl2pPr marL="423139" algn="l" defTabSz="846277" rtl="0" eaLnBrk="1" latinLnBrk="0" hangingPunct="1">
        <a:defRPr sz="1666" kern="1200">
          <a:solidFill>
            <a:schemeClr val="tx1"/>
          </a:solidFill>
          <a:latin typeface="+mn-lt"/>
          <a:ea typeface="+mn-ea"/>
          <a:cs typeface="+mn-cs"/>
        </a:defRPr>
      </a:lvl2pPr>
      <a:lvl3pPr marL="846277" algn="l" defTabSz="846277" rtl="0" eaLnBrk="1" latinLnBrk="0" hangingPunct="1">
        <a:defRPr sz="1666" kern="1200">
          <a:solidFill>
            <a:schemeClr val="tx1"/>
          </a:solidFill>
          <a:latin typeface="+mn-lt"/>
          <a:ea typeface="+mn-ea"/>
          <a:cs typeface="+mn-cs"/>
        </a:defRPr>
      </a:lvl3pPr>
      <a:lvl4pPr marL="1269416" algn="l" defTabSz="846277" rtl="0" eaLnBrk="1" latinLnBrk="0" hangingPunct="1">
        <a:defRPr sz="1666" kern="1200">
          <a:solidFill>
            <a:schemeClr val="tx1"/>
          </a:solidFill>
          <a:latin typeface="+mn-lt"/>
          <a:ea typeface="+mn-ea"/>
          <a:cs typeface="+mn-cs"/>
        </a:defRPr>
      </a:lvl4pPr>
      <a:lvl5pPr marL="1692554" algn="l" defTabSz="846277" rtl="0" eaLnBrk="1" latinLnBrk="0" hangingPunct="1">
        <a:defRPr sz="1666" kern="1200">
          <a:solidFill>
            <a:schemeClr val="tx1"/>
          </a:solidFill>
          <a:latin typeface="+mn-lt"/>
          <a:ea typeface="+mn-ea"/>
          <a:cs typeface="+mn-cs"/>
        </a:defRPr>
      </a:lvl5pPr>
      <a:lvl6pPr marL="2115693" algn="l" defTabSz="846277" rtl="0" eaLnBrk="1" latinLnBrk="0" hangingPunct="1">
        <a:defRPr sz="1666" kern="1200">
          <a:solidFill>
            <a:schemeClr val="tx1"/>
          </a:solidFill>
          <a:latin typeface="+mn-lt"/>
          <a:ea typeface="+mn-ea"/>
          <a:cs typeface="+mn-cs"/>
        </a:defRPr>
      </a:lvl6pPr>
      <a:lvl7pPr marL="2538832" algn="l" defTabSz="846277" rtl="0" eaLnBrk="1" latinLnBrk="0" hangingPunct="1">
        <a:defRPr sz="1666" kern="1200">
          <a:solidFill>
            <a:schemeClr val="tx1"/>
          </a:solidFill>
          <a:latin typeface="+mn-lt"/>
          <a:ea typeface="+mn-ea"/>
          <a:cs typeface="+mn-cs"/>
        </a:defRPr>
      </a:lvl7pPr>
      <a:lvl8pPr marL="2961970" algn="l" defTabSz="846277" rtl="0" eaLnBrk="1" latinLnBrk="0" hangingPunct="1">
        <a:defRPr sz="1666" kern="1200">
          <a:solidFill>
            <a:schemeClr val="tx1"/>
          </a:solidFill>
          <a:latin typeface="+mn-lt"/>
          <a:ea typeface="+mn-ea"/>
          <a:cs typeface="+mn-cs"/>
        </a:defRPr>
      </a:lvl8pPr>
      <a:lvl9pPr marL="3385109" algn="l" defTabSz="846277" rtl="0" eaLnBrk="1" latinLnBrk="0" hangingPunct="1">
        <a:defRPr sz="16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5799" y="1343287"/>
            <a:ext cx="7193415" cy="242457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«Структура </a:t>
            </a:r>
            <a:r>
              <a:rPr lang="ru-RU" b="1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ООП ДОО </a:t>
            </a:r>
            <a:r>
              <a:rPr lang="ru-RU" b="1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в </a:t>
            </a:r>
            <a:r>
              <a:rPr lang="ru-RU" b="1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соответствии </a:t>
            </a:r>
            <a:br>
              <a:rPr lang="ru-RU" b="1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</a:br>
            <a:r>
              <a:rPr lang="ru-RU" b="1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с ФГОС </a:t>
            </a:r>
            <a:r>
              <a:rPr lang="ru-RU" b="1" dirty="0">
                <a:solidFill>
                  <a:srgbClr val="FF00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ДО»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МДОУ «Детский сад №124»</a:t>
            </a:r>
          </a:p>
          <a:p>
            <a:r>
              <a:rPr lang="ru-RU" smtClean="0">
                <a:solidFill>
                  <a:schemeClr val="tx1"/>
                </a:solidFill>
              </a:rPr>
              <a:t>Старший </a:t>
            </a:r>
            <a:r>
              <a:rPr lang="ru-RU" dirty="0" smtClean="0">
                <a:solidFill>
                  <a:schemeClr val="tx1"/>
                </a:solidFill>
              </a:rPr>
              <a:t>воспитатель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Горохова О.С. </a:t>
            </a:r>
          </a:p>
        </p:txBody>
      </p:sp>
    </p:spTree>
    <p:extLst>
      <p:ext uri="{BB962C8B-B14F-4D97-AF65-F5344CB8AC3E}">
        <p14:creationId xmlns:p14="http://schemas.microsoft.com/office/powerpoint/2010/main" val="2132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228" y="743491"/>
            <a:ext cx="7616557" cy="159945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Планируемые результаты освоения Программы: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3733" y="2276303"/>
            <a:ext cx="6997615" cy="3851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354" indent="-317354">
              <a:buFont typeface="Wingdings" panose="05000000000000000000" pitchFamily="2" charset="2"/>
              <a:buChar char="q"/>
            </a:pPr>
            <a:r>
              <a:rPr lang="ru-RU" sz="2221" dirty="0">
                <a:solidFill>
                  <a:prstClr val="black"/>
                </a:solidFill>
                <a:latin typeface="Comic Sans MS" panose="030F0702030302020204" pitchFamily="66" charset="0"/>
              </a:rPr>
              <a:t>Планируемые результаты освоения обязательной части Программы.</a:t>
            </a:r>
          </a:p>
          <a:p>
            <a:pPr marL="317354" indent="-317354">
              <a:buFont typeface="Wingdings" panose="05000000000000000000" pitchFamily="2" charset="2"/>
              <a:buChar char="q"/>
            </a:pPr>
            <a:r>
              <a:rPr lang="ru-RU" sz="2221" dirty="0">
                <a:solidFill>
                  <a:prstClr val="black"/>
                </a:solidFill>
                <a:latin typeface="Comic Sans MS" panose="030F0702030302020204" pitchFamily="66" charset="0"/>
              </a:rPr>
              <a:t>Планируемые результаты освоения части Программы, формируемой участниками образовательных отношений, с учетом возрастных возможностей и индивидуальных различий (индивидуальных траекторий развития) детей, а также особенностей развития детей с ограниченными возможностями здоровья, в том числе детей-инвалидов.</a:t>
            </a:r>
          </a:p>
        </p:txBody>
      </p:sp>
    </p:spTree>
    <p:extLst>
      <p:ext uri="{BB962C8B-B14F-4D97-AF65-F5344CB8AC3E}">
        <p14:creationId xmlns:p14="http://schemas.microsoft.com/office/powerpoint/2010/main" val="299373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804" y="1076711"/>
            <a:ext cx="8014658" cy="466508"/>
          </a:xfrm>
        </p:spPr>
        <p:txBody>
          <a:bodyPr>
            <a:noAutofit/>
          </a:bodyPr>
          <a:lstStyle/>
          <a:p>
            <a:r>
              <a:rPr lang="ru-RU" sz="2962" dirty="0">
                <a:solidFill>
                  <a:srgbClr val="FF0000"/>
                </a:solidFill>
                <a:latin typeface="Comic Sans MS" panose="030F0702030302020204" pitchFamily="66" charset="0"/>
              </a:rPr>
              <a:t>II. Содержательный раздел ООП ДОУ:</a:t>
            </a:r>
            <a:r>
              <a:rPr lang="ru-RU" sz="3332" dirty="0"/>
              <a:t/>
            </a:r>
            <a:br>
              <a:rPr lang="ru-RU" sz="3332" dirty="0"/>
            </a:br>
            <a:endParaRPr lang="ru-RU" sz="3332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80308" y="1387356"/>
            <a:ext cx="6997615" cy="4079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354" indent="-317354">
              <a:buFont typeface="Wingdings" panose="05000000000000000000" pitchFamily="2" charset="2"/>
              <a:buChar char="q"/>
            </a:pPr>
            <a:endParaRPr lang="ru-RU" sz="1851" dirty="0">
              <a:latin typeface="Comic Sans MS" panose="030F0702030302020204" pitchFamily="66" charset="0"/>
            </a:endParaRPr>
          </a:p>
          <a:p>
            <a:pPr marL="317354" indent="-317354">
              <a:buFont typeface="Wingdings" panose="05000000000000000000" pitchFamily="2" charset="2"/>
              <a:buChar char="q"/>
            </a:pPr>
            <a:r>
              <a:rPr lang="ru-RU" sz="1851" dirty="0">
                <a:latin typeface="Comic Sans MS" panose="030F0702030302020204" pitchFamily="66" charset="0"/>
              </a:rPr>
              <a:t>Образовательная деятельность ДОУ по образовательным областям (с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содержания)</a:t>
            </a:r>
          </a:p>
          <a:p>
            <a:pPr marL="317354" indent="-317354">
              <a:buFont typeface="Wingdings" panose="05000000000000000000" pitchFamily="2" charset="2"/>
              <a:buChar char="q"/>
            </a:pPr>
            <a:r>
              <a:rPr lang="ru-RU" sz="1851" dirty="0">
                <a:latin typeface="Comic Sans MS" panose="030F0702030302020204" pitchFamily="66" charset="0"/>
              </a:rPr>
              <a:t>Вариативные формы, способы, методы и средства реализации Программы  (с учетом возрастных и индивидуальных особенностей воспитанников, специфики их образовательных потребностей и интересов)</a:t>
            </a:r>
          </a:p>
          <a:p>
            <a:pPr marL="317354" indent="-317354">
              <a:buFont typeface="Wingdings" panose="05000000000000000000" pitchFamily="2" charset="2"/>
              <a:buChar char="q"/>
            </a:pPr>
            <a:r>
              <a:rPr lang="ru-RU" sz="1851" dirty="0">
                <a:latin typeface="Comic Sans MS" panose="030F0702030302020204" pitchFamily="66" charset="0"/>
              </a:rPr>
              <a:t>Образовательная деятельность по профессиональной коррекции нарушений развития детей</a:t>
            </a:r>
          </a:p>
        </p:txBody>
      </p:sp>
    </p:spTree>
    <p:extLst>
      <p:ext uri="{BB962C8B-B14F-4D97-AF65-F5344CB8AC3E}">
        <p14:creationId xmlns:p14="http://schemas.microsoft.com/office/powerpoint/2010/main" val="912370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228" y="876779"/>
            <a:ext cx="7616557" cy="2332538"/>
          </a:xfrm>
        </p:spPr>
        <p:txBody>
          <a:bodyPr>
            <a:noAutofit/>
          </a:bodyPr>
          <a:lstStyle/>
          <a:p>
            <a:r>
              <a:rPr lang="ru-RU" sz="2221" dirty="0">
                <a:latin typeface="Comic Sans MS" panose="030F0702030302020204" pitchFamily="66" charset="0"/>
              </a:rPr>
              <a:t>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- </a:t>
            </a:r>
            <a:r>
              <a:rPr lang="ru-RU" sz="2221" b="1" dirty="0">
                <a:solidFill>
                  <a:srgbClr val="FF0000"/>
                </a:solidFill>
                <a:latin typeface="Comic Sans MS" panose="030F0702030302020204" pitchFamily="66" charset="0"/>
              </a:rPr>
              <a:t>образовательные области:</a:t>
            </a:r>
            <a:r>
              <a:rPr lang="ru-RU" sz="2221" dirty="0">
                <a:latin typeface="Comic Sans MS" panose="030F0702030302020204" pitchFamily="66" charset="0"/>
              </a:rPr>
              <a:t/>
            </a:r>
            <a:br>
              <a:rPr lang="ru-RU" sz="2221" dirty="0">
                <a:latin typeface="Comic Sans MS" panose="030F0702030302020204" pitchFamily="66" charset="0"/>
              </a:rPr>
            </a:br>
            <a:endParaRPr lang="ru-RU" sz="2221" dirty="0"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3597" y="3342607"/>
            <a:ext cx="6397819" cy="376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91" dirty="0">
                <a:solidFill>
                  <a:srgbClr val="002060"/>
                </a:solidFill>
                <a:ea typeface="+mj-ea"/>
                <a:cs typeface="+mj-cs"/>
              </a:rPr>
              <a:t>1. Социально-коммуникативное развитие</a:t>
            </a:r>
            <a:br>
              <a:rPr lang="ru-RU" sz="2591" dirty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ru-RU" sz="2591" dirty="0">
                <a:solidFill>
                  <a:srgbClr val="002060"/>
                </a:solidFill>
                <a:ea typeface="+mj-ea"/>
                <a:cs typeface="+mj-cs"/>
              </a:rPr>
              <a:t>2. Познавательное развитие</a:t>
            </a:r>
            <a:br>
              <a:rPr lang="ru-RU" sz="2591" dirty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ru-RU" sz="2591" dirty="0">
                <a:solidFill>
                  <a:srgbClr val="002060"/>
                </a:solidFill>
                <a:ea typeface="+mj-ea"/>
                <a:cs typeface="+mj-cs"/>
              </a:rPr>
              <a:t>3. Речевое  развитие</a:t>
            </a:r>
            <a:br>
              <a:rPr lang="ru-RU" sz="2591" dirty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ru-RU" sz="2591" dirty="0">
                <a:solidFill>
                  <a:srgbClr val="002060"/>
                </a:solidFill>
                <a:ea typeface="+mj-ea"/>
                <a:cs typeface="+mj-cs"/>
              </a:rPr>
              <a:t>4. Художественно-эстетическое развитие</a:t>
            </a:r>
            <a:br>
              <a:rPr lang="ru-RU" sz="2591" dirty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ru-RU" sz="2591" dirty="0">
                <a:solidFill>
                  <a:srgbClr val="002060"/>
                </a:solidFill>
                <a:ea typeface="+mj-ea"/>
                <a:cs typeface="+mj-cs"/>
              </a:rPr>
              <a:t>5. Физическое развитие</a:t>
            </a:r>
            <a:br>
              <a:rPr lang="ru-RU" sz="2591" dirty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ru-RU" sz="2499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2499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499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2499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4072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4072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sz="1834" dirty="0"/>
          </a:p>
        </p:txBody>
      </p:sp>
    </p:spTree>
    <p:extLst>
      <p:ext uri="{BB962C8B-B14F-4D97-AF65-F5344CB8AC3E}">
        <p14:creationId xmlns:p14="http://schemas.microsoft.com/office/powerpoint/2010/main" val="2599106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89225-8DFA-4A87-9FE6-FDA19455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Содержание работы по образовательным областям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80A0F0-815E-4E4F-88E0-1950A42B4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228" y="1916613"/>
            <a:ext cx="7616557" cy="4611954"/>
          </a:xfrm>
        </p:spPr>
        <p:txBody>
          <a:bodyPr>
            <a:normAutofit fontScale="47500" lnSpcReduction="20000"/>
          </a:bodyPr>
          <a:lstStyle/>
          <a:p>
            <a:r>
              <a:rPr lang="ru-RU" sz="3887" dirty="0">
                <a:latin typeface="Comic Sans MS" panose="030F0702030302020204" pitchFamily="66" charset="0"/>
              </a:rPr>
              <a:t>Цели и задачи ОО</a:t>
            </a:r>
          </a:p>
          <a:p>
            <a:r>
              <a:rPr lang="ru-RU" sz="3887" dirty="0">
                <a:latin typeface="Comic Sans MS" panose="030F0702030302020204" pitchFamily="66" charset="0"/>
              </a:rPr>
              <a:t>Разделы </a:t>
            </a:r>
          </a:p>
          <a:p>
            <a:pPr marL="76165" indent="0">
              <a:lnSpc>
                <a:spcPct val="150000"/>
              </a:lnSpc>
              <a:buNone/>
            </a:pPr>
            <a:r>
              <a:rPr lang="ru-RU" sz="3887" dirty="0">
                <a:latin typeface="Comic Sans MS" panose="030F0702030302020204" pitchFamily="66" charset="0"/>
                <a:ea typeface="Calibri"/>
              </a:rPr>
              <a:t>Часть формируемая участниками образовательных отношений - В ней должны быть представлены выбранные и /или разработанные самостоятельно участниками образовательных отношений Программы, направленные на развитие детей в одной или нескольких образовательных областях, видах деятельности и /или культурных практиках (далее – парциальные образовательные </a:t>
            </a:r>
          </a:p>
          <a:p>
            <a:pPr marL="76165" indent="0">
              <a:lnSpc>
                <a:spcPct val="150000"/>
              </a:lnSpc>
              <a:buNone/>
            </a:pPr>
            <a:r>
              <a:rPr lang="ru-RU" sz="3887" dirty="0">
                <a:latin typeface="Comic Sans MS" panose="030F0702030302020204" pitchFamily="66" charset="0"/>
                <a:ea typeface="Calibri"/>
              </a:rPr>
              <a:t>программы), методики, формы организации образовательной работы.</a:t>
            </a:r>
          </a:p>
          <a:p>
            <a:pPr marL="76165" indent="0">
              <a:buNone/>
            </a:pPr>
            <a:r>
              <a:rPr lang="ru-RU" sz="3887" dirty="0">
                <a:latin typeface="Comic Sans MS" panose="030F0702030302020204" pitchFamily="66" charset="0"/>
                <a:ea typeface="Calibri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883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576" y="810135"/>
            <a:ext cx="8197206" cy="1066303"/>
          </a:xfrm>
        </p:spPr>
        <p:txBody>
          <a:bodyPr>
            <a:noAutofit/>
          </a:bodyPr>
          <a:lstStyle/>
          <a:p>
            <a:r>
              <a:rPr lang="ru-RU" sz="2962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Образовательная деятельность ДОУ по образовательным областям </a:t>
            </a:r>
            <a:r>
              <a:rPr lang="ru-RU" sz="3702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702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702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0513" y="1276646"/>
            <a:ext cx="7863986" cy="3962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34" dirty="0"/>
          </a:p>
          <a:p>
            <a:endParaRPr lang="ru-RU" sz="2591" b="1" dirty="0">
              <a:latin typeface="Comic Sans MS" panose="030F0702030302020204" pitchFamily="66" charset="0"/>
            </a:endParaRPr>
          </a:p>
          <a:p>
            <a:r>
              <a:rPr lang="ru-RU" sz="2591" b="1" dirty="0">
                <a:latin typeface="Comic Sans MS" panose="030F0702030302020204" pitchFamily="66" charset="0"/>
              </a:rPr>
              <a:t>Обязательная часть </a:t>
            </a:r>
            <a:r>
              <a:rPr lang="ru-RU" sz="2591" dirty="0">
                <a:latin typeface="Comic Sans MS" panose="030F0702030302020204" pitchFamily="66" charset="0"/>
              </a:rPr>
              <a:t>раздела содержит:</a:t>
            </a:r>
          </a:p>
          <a:p>
            <a:r>
              <a:rPr lang="ru-RU" sz="2591" dirty="0">
                <a:latin typeface="Comic Sans MS" panose="030F0702030302020204" pitchFamily="66" charset="0"/>
              </a:rPr>
              <a:t>а) особенности образовательной деятельности разных видов и культурных практик;</a:t>
            </a:r>
          </a:p>
          <a:p>
            <a:r>
              <a:rPr lang="ru-RU" sz="2591" dirty="0">
                <a:latin typeface="Comic Sans MS" panose="030F0702030302020204" pitchFamily="66" charset="0"/>
              </a:rPr>
              <a:t>б) способы и направления поддержки детской инициативы;</a:t>
            </a:r>
          </a:p>
          <a:p>
            <a:r>
              <a:rPr lang="ru-RU" sz="2591" dirty="0">
                <a:latin typeface="Comic Sans MS" panose="030F0702030302020204" pitchFamily="66" charset="0"/>
              </a:rPr>
              <a:t>в) особенности взаимодействия педагогического коллектива с семьями воспитанников;</a:t>
            </a:r>
          </a:p>
        </p:txBody>
      </p:sp>
    </p:spTree>
    <p:extLst>
      <p:ext uri="{BB962C8B-B14F-4D97-AF65-F5344CB8AC3E}">
        <p14:creationId xmlns:p14="http://schemas.microsoft.com/office/powerpoint/2010/main" val="2608793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228" y="435616"/>
            <a:ext cx="7616557" cy="841027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036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Образовательная деятельность ДОУ по образовательным областям </a:t>
            </a:r>
            <a:r>
              <a:rPr lang="ru-RU" sz="2869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69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0445" y="1076714"/>
            <a:ext cx="7464122" cy="521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1" b="1" dirty="0"/>
              <a:t>Часть, формируемая ДОУ</a:t>
            </a:r>
            <a:r>
              <a:rPr lang="ru-RU" sz="2221" dirty="0"/>
              <a:t>,  содержит:</a:t>
            </a:r>
          </a:p>
          <a:p>
            <a:r>
              <a:rPr lang="ru-RU" sz="2221" dirty="0"/>
              <a:t>-различные направления, выбранные участниками образовательных отношений из числа парциальных и иных программ и созданных ими самостоятельно. Данная часть Программы  учитывает образовательные потребности, интересы и мотивы детей, членов их семей и педагогов и, в частности, может быть ориентирована на:</a:t>
            </a:r>
          </a:p>
          <a:p>
            <a:r>
              <a:rPr lang="ru-RU" sz="2221" dirty="0"/>
              <a:t>- специфику национальных, социокультурных и иных условий, в которых осуществляется образовательная деятельность;</a:t>
            </a:r>
          </a:p>
          <a:p>
            <a:r>
              <a:rPr lang="ru-RU" sz="2221" dirty="0"/>
              <a:t>- выбор тех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коллектива;</a:t>
            </a:r>
          </a:p>
          <a:p>
            <a:r>
              <a:rPr lang="ru-RU" sz="2221" dirty="0"/>
              <a:t>- сложившиеся традиции ДОУ.</a:t>
            </a:r>
          </a:p>
        </p:txBody>
      </p:sp>
    </p:spTree>
    <p:extLst>
      <p:ext uri="{BB962C8B-B14F-4D97-AF65-F5344CB8AC3E}">
        <p14:creationId xmlns:p14="http://schemas.microsoft.com/office/powerpoint/2010/main" val="3946944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513" y="610203"/>
            <a:ext cx="7616557" cy="105785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69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Образовательная деятельность </a:t>
            </a:r>
            <a:br>
              <a:rPr lang="ru-RU" sz="2869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2869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по профессиональной коррекции нарушений развития детей и инклюзивного образования </a:t>
            </a:r>
            <a:r>
              <a:rPr lang="ru-RU" sz="2869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869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ru-RU" sz="4535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0445" y="2009729"/>
            <a:ext cx="7530766" cy="3391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34" dirty="0"/>
          </a:p>
          <a:p>
            <a:endParaRPr lang="ru-RU" sz="1834" dirty="0"/>
          </a:p>
          <a:p>
            <a:pPr marL="528923" indent="-528923">
              <a:buFont typeface="Wingdings" panose="05000000000000000000" pitchFamily="2" charset="2"/>
              <a:buChar char="q"/>
            </a:pPr>
            <a:r>
              <a:rPr lang="ru-RU" sz="2962" dirty="0">
                <a:latin typeface="Comic Sans MS" panose="030F0702030302020204" pitchFamily="66" charset="0"/>
              </a:rPr>
              <a:t>Цели и задачи коррекционной работы и инклюзивного образования.</a:t>
            </a:r>
          </a:p>
          <a:p>
            <a:pPr marL="528923" indent="-528923">
              <a:buFont typeface="Wingdings" panose="05000000000000000000" pitchFamily="2" charset="2"/>
              <a:buChar char="q"/>
            </a:pPr>
            <a:r>
              <a:rPr lang="ru-RU" sz="2962" dirty="0">
                <a:latin typeface="Comic Sans MS" panose="030F0702030302020204" pitchFamily="66" charset="0"/>
              </a:rPr>
              <a:t>Специальные образовательные условия коррекционной работы и инклюзивного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851634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962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Цели и задачи коррекционной работы и инклюзивного образования: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13665" y="2156449"/>
            <a:ext cx="6731039" cy="3851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354" indent="-317354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</a:rPr>
              <a:t>обеспечение коррекции нарушений развития различных категорий детей с ограниченными возможностями здоровья, оказание им квалифицированной помощи в освоении Программы;</a:t>
            </a:r>
          </a:p>
          <a:p>
            <a:pPr marL="317354" indent="-317354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</a:rPr>
              <a:t>освоение детьми с ограниченными возможностями здоровья Программы;</a:t>
            </a:r>
          </a:p>
          <a:p>
            <a:pPr marL="317354" indent="-317354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</a:rPr>
              <a:t>их разностороннее развитие с учетом возрастных и индивидуальных особенностей и особых образовательных потребностей, социальной адаптации.</a:t>
            </a:r>
          </a:p>
        </p:txBody>
      </p:sp>
    </p:spTree>
    <p:extLst>
      <p:ext uri="{BB962C8B-B14F-4D97-AF65-F5344CB8AC3E}">
        <p14:creationId xmlns:p14="http://schemas.microsoft.com/office/powerpoint/2010/main" val="205124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193" y="743491"/>
            <a:ext cx="7616557" cy="1332879"/>
          </a:xfrm>
        </p:spPr>
        <p:txBody>
          <a:bodyPr>
            <a:noAutofit/>
          </a:bodyPr>
          <a:lstStyle/>
          <a:p>
            <a:r>
              <a:rPr lang="ru-RU" sz="259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Специальные образовательные условия коррекционной работы и инклюзивного образования.</a:t>
            </a:r>
            <a:r>
              <a:rPr lang="ru-RU" sz="259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259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ru-RU" sz="259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6952" y="1900087"/>
            <a:ext cx="6731039" cy="4535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4462" indent="-264462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</a:rPr>
              <a:t>механизмы адаптации Программы для указанных детей;</a:t>
            </a:r>
          </a:p>
          <a:p>
            <a:pPr marL="264462" indent="-264462">
              <a:buFont typeface="Wingdings" panose="05000000000000000000" pitchFamily="2" charset="2"/>
              <a:buChar char="q"/>
            </a:pPr>
            <a:r>
              <a:rPr lang="ru-RU" sz="2221" dirty="0"/>
              <a:t> </a:t>
            </a:r>
            <a:r>
              <a:rPr lang="ru-RU" sz="2221" dirty="0">
                <a:latin typeface="Comic Sans MS" panose="030F0702030302020204" pitchFamily="66" charset="0"/>
              </a:rPr>
              <a:t>использование специальных образовательных программ и методов, специальных методических пособий и дидактических материалов;</a:t>
            </a:r>
          </a:p>
          <a:p>
            <a:pPr marL="264462" indent="-264462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</a:rPr>
              <a:t>проведение групповых и индивидуальных коррекционных занятий и осуществления квалифицированной коррекции нарушений их развития;</a:t>
            </a:r>
          </a:p>
          <a:p>
            <a:pPr marL="264462" indent="-264462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</a:rPr>
              <a:t> специальные условия для получения образования детьми с ограниченными возможностями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2168066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513" y="743491"/>
            <a:ext cx="7616557" cy="1057855"/>
          </a:xfrm>
        </p:spPr>
        <p:txBody>
          <a:bodyPr>
            <a:noAutofit/>
          </a:bodyPr>
          <a:lstStyle/>
          <a:p>
            <a:r>
              <a:rPr lang="ru-RU" sz="2591" b="1" dirty="0">
                <a:solidFill>
                  <a:srgbClr val="FF0000"/>
                </a:solidFill>
                <a:latin typeface="Comic Sans MS" panose="030F0702030302020204" pitchFamily="66" charset="0"/>
              </a:rPr>
              <a:t>III. Организационный раздел ООП ДОУ</a:t>
            </a:r>
            <a:r>
              <a:rPr lang="ru-RU" sz="3332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sz="3332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ru-RU" sz="3332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3665" y="1344627"/>
            <a:ext cx="6731039" cy="4478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59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Материально-техническое обеспечение Программы: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591" dirty="0">
                <a:solidFill>
                  <a:prstClr val="black"/>
                </a:solidFill>
                <a:latin typeface="Comic Sans MS" panose="030F0702030302020204" pitchFamily="66" charset="0"/>
              </a:rPr>
              <a:t>Обеспеченность методическими материалами и средствами обучения и воспитания.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591" dirty="0">
                <a:solidFill>
                  <a:prstClr val="black"/>
                </a:solidFill>
                <a:latin typeface="Comic Sans MS" panose="030F0702030302020204" pitchFamily="66" charset="0"/>
              </a:rPr>
              <a:t>Распорядок и режим дня.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591" dirty="0">
                <a:solidFill>
                  <a:prstClr val="black"/>
                </a:solidFill>
                <a:latin typeface="Comic Sans MS" panose="030F0702030302020204" pitchFamily="66" charset="0"/>
              </a:rPr>
              <a:t>План проведения праздников, мероприятий.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591" dirty="0">
                <a:solidFill>
                  <a:prstClr val="black"/>
                </a:solidFill>
                <a:latin typeface="Comic Sans MS" panose="030F0702030302020204" pitchFamily="66" charset="0"/>
              </a:rPr>
              <a:t>Особенности организации развивающей предметно-пространственной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276550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228" y="689795"/>
            <a:ext cx="7616557" cy="5585144"/>
          </a:xfrm>
        </p:spPr>
        <p:txBody>
          <a:bodyPr>
            <a:normAutofit/>
          </a:bodyPr>
          <a:lstStyle/>
          <a:p>
            <a:r>
              <a:rPr lang="ru-RU" sz="3702" dirty="0">
                <a:solidFill>
                  <a:srgbClr val="FF0000"/>
                </a:solidFill>
                <a:latin typeface="Comic Sans MS" panose="030F0702030302020204" pitchFamily="66" charset="0"/>
              </a:rPr>
              <a:t>Основная образовательная программа дошкольного образовательного учреждения </a:t>
            </a:r>
            <a:r>
              <a:rPr lang="ru-RU" sz="2962" dirty="0">
                <a:latin typeface="Comic Sans MS" panose="030F0702030302020204" pitchFamily="66" charset="0"/>
              </a:rPr>
              <a:t>– это программа, которая определяет содержание и организацию образовательной деятельности на уровне дошкольного образования в конкретном образовательном учреждении </a:t>
            </a:r>
          </a:p>
        </p:txBody>
      </p:sp>
    </p:spTree>
    <p:extLst>
      <p:ext uri="{BB962C8B-B14F-4D97-AF65-F5344CB8AC3E}">
        <p14:creationId xmlns:p14="http://schemas.microsoft.com/office/powerpoint/2010/main" val="4183379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7089" y="943423"/>
            <a:ext cx="7616557" cy="1199591"/>
          </a:xfrm>
        </p:spPr>
        <p:txBody>
          <a:bodyPr>
            <a:noAutofit/>
          </a:bodyPr>
          <a:lstStyle/>
          <a:p>
            <a:r>
              <a:rPr lang="ru-RU" sz="2962" b="1" dirty="0">
                <a:solidFill>
                  <a:srgbClr val="FF0000"/>
                </a:solidFill>
                <a:latin typeface="Comic Sans MS" panose="030F0702030302020204" pitchFamily="66" charset="0"/>
              </a:rPr>
              <a:t>IV. Дополнительный раздел ООП ДОУ-</a:t>
            </a:r>
            <a:br>
              <a:rPr lang="ru-RU" sz="2962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2962" b="1" dirty="0">
                <a:solidFill>
                  <a:srgbClr val="FF0000"/>
                </a:solidFill>
                <a:latin typeface="Comic Sans MS" panose="030F0702030302020204" pitchFamily="66" charset="0"/>
              </a:rPr>
              <a:t>Краткая презентация Программы</a:t>
            </a:r>
            <a:r>
              <a:rPr lang="ru-RU" sz="3332" b="1" dirty="0"/>
              <a:t/>
            </a:r>
            <a:br>
              <a:rPr lang="ru-RU" sz="3332" b="1" dirty="0"/>
            </a:br>
            <a:endParaRPr lang="ru-RU" sz="3332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7089" y="1743154"/>
            <a:ext cx="7397478" cy="4079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3139" indent="-423139">
              <a:buFont typeface="Wingdings" panose="05000000000000000000" pitchFamily="2" charset="2"/>
              <a:buChar char="q"/>
            </a:pPr>
            <a:endParaRPr lang="ru-RU" sz="2591" dirty="0">
              <a:latin typeface="Comic Sans MS" panose="030F0702030302020204" pitchFamily="66" charset="0"/>
            </a:endParaRP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591" dirty="0">
                <a:latin typeface="Comic Sans MS" panose="030F0702030302020204" pitchFamily="66" charset="0"/>
              </a:rPr>
              <a:t>Возрастные и иные категории детей, на которых ориентирована Программа ДОУ, в том числе категории детей с ограниченными возможностями здоровья, если Программа предусматривает особенности ее реализации для этой категории детей;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591" dirty="0">
                <a:latin typeface="Comic Sans MS" panose="030F0702030302020204" pitchFamily="66" charset="0"/>
              </a:rPr>
              <a:t>Используемые парциальные программы;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591" dirty="0">
                <a:latin typeface="Comic Sans MS" panose="030F0702030302020204" pitchFamily="66" charset="0"/>
              </a:rPr>
              <a:t>Характеристика взаимодействия </a:t>
            </a:r>
            <a:endParaRPr lang="ru-RU" sz="2962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92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32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Парциальные программы в ДОУ: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9161" y="1676509"/>
            <a:ext cx="7264190" cy="3049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834" dirty="0"/>
          </a:p>
          <a:p>
            <a:pPr marL="264462" indent="-264462">
              <a:buFont typeface="Wingdings" panose="05000000000000000000" pitchFamily="2" charset="2"/>
              <a:buChar char="q"/>
            </a:pPr>
            <a:endParaRPr lang="ru-RU" sz="1834" dirty="0">
              <a:latin typeface="Comic Sans MS" panose="030F0702030302020204" pitchFamily="66" charset="0"/>
            </a:endParaRP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</a:rPr>
              <a:t>Основы безопасности детей дошкольного возраста» Н.Н. Авдеевой, О.Л. Князевой, Р.Б. </a:t>
            </a:r>
            <a:r>
              <a:rPr lang="ru-RU" sz="2221" dirty="0" err="1">
                <a:latin typeface="Comic Sans MS" panose="030F0702030302020204" pitchFamily="66" charset="0"/>
              </a:rPr>
              <a:t>Стеркиной</a:t>
            </a:r>
            <a:r>
              <a:rPr lang="ru-RU" sz="2221" dirty="0">
                <a:latin typeface="Comic Sans MS" panose="030F0702030302020204" pitchFamily="66" charset="0"/>
              </a:rPr>
              <a:t> и др.;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</a:rPr>
              <a:t>- «Юный эколог» С.Н. Николаевой;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</a:rPr>
              <a:t>- «Я - человек» С.А. Козловой;</a:t>
            </a:r>
            <a:endParaRPr lang="ru-RU" sz="1481" dirty="0">
              <a:latin typeface="Comic Sans MS" panose="030F0702030302020204" pitchFamily="66" charset="0"/>
            </a:endParaRP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</a:rPr>
              <a:t>- «Программа развития речи детей дошкольного возраста» О.С. Ушаковой.</a:t>
            </a:r>
          </a:p>
        </p:txBody>
      </p:sp>
    </p:spTree>
    <p:extLst>
      <p:ext uri="{BB962C8B-B14F-4D97-AF65-F5344CB8AC3E}">
        <p14:creationId xmlns:p14="http://schemas.microsoft.com/office/powerpoint/2010/main" val="831865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445" y="1743150"/>
            <a:ext cx="7616557" cy="3319250"/>
          </a:xfrm>
        </p:spPr>
        <p:txBody>
          <a:bodyPr>
            <a:normAutofit/>
          </a:bodyPr>
          <a:lstStyle/>
          <a:p>
            <a:r>
              <a:rPr lang="ru-RU" sz="4998" dirty="0">
                <a:solidFill>
                  <a:srgbClr val="FF0000"/>
                </a:solidFill>
                <a:latin typeface="Comic Sans MS" panose="030F0702030302020204" pitchFamily="66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87246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5DEB0-8B74-407C-B0B9-0EC56F21E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ООП МДОУ «Детский сад № 124»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1DBBC5-A940-4514-BA98-CBBFAF5FB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Разработана:</a:t>
            </a:r>
          </a:p>
          <a:p>
            <a:r>
              <a:rPr lang="ru-RU" dirty="0"/>
              <a:t>В соответствии с ФГОС ДО</a:t>
            </a:r>
          </a:p>
          <a:p>
            <a:r>
              <a:rPr lang="ru-RU" dirty="0"/>
              <a:t>С учетом примерной образовательной программы (Сайт ФИРО)</a:t>
            </a:r>
          </a:p>
          <a:p>
            <a:r>
              <a:rPr lang="ru-RU" dirty="0"/>
              <a:t>На основе авторской комплексной общеобразовательной программы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ru-RU" dirty="0"/>
              <a:t>«От рождения до школы» под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ru-RU" dirty="0"/>
              <a:t>редакцией Н.Е </a:t>
            </a:r>
            <a:r>
              <a:rPr lang="ru-RU" dirty="0" err="1"/>
              <a:t>Вераксы</a:t>
            </a:r>
            <a:r>
              <a:rPr lang="ru-RU" dirty="0"/>
              <a:t>, Т.С. Комаровой,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ru-RU" dirty="0"/>
              <a:t>М.А. </a:t>
            </a:r>
            <a:r>
              <a:rPr lang="en-US" dirty="0"/>
              <a:t>    </a:t>
            </a:r>
            <a:r>
              <a:rPr lang="ru-RU" dirty="0"/>
              <a:t>Васильевой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D3BBCA8-773F-459D-975E-6E9BCE0E6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620" y="2676166"/>
            <a:ext cx="1525375" cy="219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66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010" y="876779"/>
            <a:ext cx="7616557" cy="73308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Ведущие цели Программы: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3733" y="1343290"/>
            <a:ext cx="7330834" cy="4876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  <a:cs typeface="KodchiangUPC" panose="02020603050405020304" pitchFamily="18" charset="-34"/>
              </a:rPr>
              <a:t>создание благоприятных условий для полноценного проживания ребёнком дошкольного детства;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  <a:cs typeface="KodchiangUPC" panose="02020603050405020304" pitchFamily="18" charset="-34"/>
              </a:rPr>
              <a:t>формирование основ базовой культуры личности;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  <a:cs typeface="KodchiangUPC" panose="02020603050405020304" pitchFamily="18" charset="-34"/>
              </a:rPr>
              <a:t>всестороннее развитие психических и физических качеств в соответствии  с возрастными и индивидуальными особенностями;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  <a:cs typeface="KodchiangUPC" panose="02020603050405020304" pitchFamily="18" charset="-34"/>
              </a:rPr>
              <a:t>подготовка к жизни в современном обществ;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  <a:cs typeface="KodchiangUPC" panose="02020603050405020304" pitchFamily="18" charset="-34"/>
              </a:rPr>
              <a:t>формирование предпосылок к учебной деятельности;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221" dirty="0">
                <a:latin typeface="Comic Sans MS" panose="030F0702030302020204" pitchFamily="66" charset="0"/>
                <a:cs typeface="KodchiangUPC" panose="02020603050405020304" pitchFamily="18" charset="-34"/>
              </a:rPr>
              <a:t>обеспечение безопасности жизнедеятельности дошкольника. </a:t>
            </a:r>
          </a:p>
        </p:txBody>
      </p:sp>
    </p:spTree>
    <p:extLst>
      <p:ext uri="{BB962C8B-B14F-4D97-AF65-F5344CB8AC3E}">
        <p14:creationId xmlns:p14="http://schemas.microsoft.com/office/powerpoint/2010/main" val="327731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228" y="435616"/>
            <a:ext cx="7616557" cy="97431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Comic Sans MS" panose="030F0702030302020204" pitchFamily="66" charset="0"/>
              </a:rPr>
              <a:t/>
            </a:r>
            <a:br>
              <a:rPr lang="ru-RU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/>
            </a:r>
            <a:br>
              <a:rPr lang="ru-RU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/>
            </a:r>
            <a:br>
              <a:rPr lang="ru-RU" b="1" dirty="0">
                <a:latin typeface="Comic Sans MS" panose="030F0702030302020204" pitchFamily="66" charset="0"/>
              </a:rPr>
            </a:br>
            <a:r>
              <a:rPr lang="ru-RU" sz="3702" b="1" dirty="0">
                <a:solidFill>
                  <a:srgbClr val="FF0000"/>
                </a:solidFill>
                <a:latin typeface="Comic Sans MS" panose="030F0702030302020204" pitchFamily="66" charset="0"/>
              </a:rPr>
              <a:t>Требования ФГОС ДО к структуре ООП ДОУ:</a:t>
            </a:r>
            <a:br>
              <a:rPr lang="ru-RU" sz="3702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ru-R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6953" y="1743153"/>
            <a:ext cx="6531107" cy="4194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332" dirty="0">
              <a:latin typeface="Comic Sans MS" panose="030F0702030302020204" pitchFamily="66" charset="0"/>
            </a:endParaRPr>
          </a:p>
          <a:p>
            <a:pPr marL="528923" indent="-528923">
              <a:buFont typeface="Wingdings" panose="05000000000000000000" pitchFamily="2" charset="2"/>
              <a:buChar char="q"/>
            </a:pPr>
            <a:r>
              <a:rPr lang="ru-RU" sz="3332" dirty="0">
                <a:latin typeface="Comic Sans MS" panose="030F0702030302020204" pitchFamily="66" charset="0"/>
              </a:rPr>
              <a:t>Общие требования к ООП</a:t>
            </a:r>
            <a:br>
              <a:rPr lang="ru-RU" sz="3332" dirty="0">
                <a:latin typeface="Comic Sans MS" panose="030F0702030302020204" pitchFamily="66" charset="0"/>
              </a:rPr>
            </a:br>
            <a:endParaRPr lang="ru-RU" sz="3332" dirty="0">
              <a:latin typeface="Comic Sans MS" panose="030F0702030302020204" pitchFamily="66" charset="0"/>
            </a:endParaRPr>
          </a:p>
          <a:p>
            <a:pPr marL="528923" indent="-528923">
              <a:buFont typeface="Wingdings" panose="05000000000000000000" pitchFamily="2" charset="2"/>
              <a:buChar char="q"/>
            </a:pPr>
            <a:r>
              <a:rPr lang="ru-RU" sz="3332" dirty="0">
                <a:latin typeface="Comic Sans MS" panose="030F0702030302020204" pitchFamily="66" charset="0"/>
              </a:rPr>
              <a:t>Общие требования к содержанию ООП</a:t>
            </a:r>
            <a:br>
              <a:rPr lang="ru-RU" sz="3332" dirty="0">
                <a:latin typeface="Comic Sans MS" panose="030F0702030302020204" pitchFamily="66" charset="0"/>
              </a:rPr>
            </a:br>
            <a:endParaRPr lang="ru-RU" sz="3332" dirty="0">
              <a:latin typeface="Comic Sans MS" panose="030F0702030302020204" pitchFamily="66" charset="0"/>
            </a:endParaRPr>
          </a:p>
          <a:p>
            <a:pPr marL="528923" indent="-528923">
              <a:buFont typeface="Wingdings" panose="05000000000000000000" pitchFamily="2" charset="2"/>
              <a:buChar char="q"/>
            </a:pPr>
            <a:r>
              <a:rPr lang="ru-RU" sz="3332" dirty="0">
                <a:latin typeface="Comic Sans MS" panose="030F0702030302020204" pitchFamily="66" charset="0"/>
              </a:rPr>
              <a:t>Общие требования к структуре и разделам ООП</a:t>
            </a:r>
          </a:p>
        </p:txBody>
      </p:sp>
    </p:spTree>
    <p:extLst>
      <p:ext uri="{BB962C8B-B14F-4D97-AF65-F5344CB8AC3E}">
        <p14:creationId xmlns:p14="http://schemas.microsoft.com/office/powerpoint/2010/main" val="345212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445" y="676847"/>
            <a:ext cx="7616557" cy="6397819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ru-RU" sz="3332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ООП ДОУ включает в себя две части:</a:t>
            </a:r>
            <a:br>
              <a:rPr lang="ru-RU" sz="3332" b="1" i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3332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1.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3332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Обязательная часть (60%) </a:t>
            </a:r>
            <a:r>
              <a:rPr lang="ru-RU" sz="3332" dirty="0">
                <a:latin typeface="Comic Sans MS" panose="030F0702030302020204" pitchFamily="66" charset="0"/>
              </a:rPr>
              <a:t>- </a:t>
            </a:r>
            <a:r>
              <a:rPr lang="ru-RU" sz="2221" b="1" dirty="0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>предполагает комплексность подхода, обеспечивая развитие детей во всех пяти взаимодополняющих образовательных областях</a:t>
            </a:r>
            <a:r>
              <a:rPr lang="ru-RU" sz="4998" dirty="0">
                <a:latin typeface="Comic Sans MS" panose="030F0702030302020204" pitchFamily="66" charset="0"/>
              </a:rPr>
              <a:t/>
            </a:r>
            <a:br>
              <a:rPr lang="ru-RU" sz="4998" dirty="0">
                <a:latin typeface="Comic Sans MS" panose="030F0702030302020204" pitchFamily="66" charset="0"/>
              </a:rPr>
            </a:br>
            <a:r>
              <a:rPr lang="ru-RU" sz="3332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2. </a:t>
            </a:r>
            <a:r>
              <a:rPr lang="ru-RU" sz="3332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Часть, формируемая участниками образовательного процесса (40%) </a:t>
            </a:r>
            <a:r>
              <a:rPr lang="ru-RU" sz="3332" dirty="0">
                <a:latin typeface="Comic Sans MS" panose="030F0702030302020204" pitchFamily="66" charset="0"/>
              </a:rPr>
              <a:t>- </a:t>
            </a:r>
            <a:r>
              <a:rPr lang="ru-RU" sz="2499" b="1" dirty="0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>содержит выбранные и разработанные самостоятельно участниками образовательных отношений Программы, направленные на развитие детей в одной или нескольких образовательных областях, видах деятельности и культурных практиках (парциальные образовательные программы), методики, формы организации образовательной работы.</a:t>
            </a:r>
            <a:r>
              <a:rPr lang="ru-RU" sz="1481" b="1" dirty="0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  <a:t/>
            </a:r>
            <a:br>
              <a:rPr lang="ru-RU" sz="1481" b="1" dirty="0">
                <a:solidFill>
                  <a:prstClr val="black"/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ru-RU" sz="3332" dirty="0">
                <a:latin typeface="Comic Sans MS" panose="030F0702030302020204" pitchFamily="66" charset="0"/>
              </a:rPr>
              <a:t/>
            </a:r>
            <a:br>
              <a:rPr lang="ru-RU" sz="3332" dirty="0">
                <a:latin typeface="Comic Sans MS" panose="030F0702030302020204" pitchFamily="66" charset="0"/>
              </a:rPr>
            </a:br>
            <a:endParaRPr lang="ru-RU" sz="3332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74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228" y="689795"/>
            <a:ext cx="7616557" cy="1586507"/>
          </a:xfrm>
        </p:spPr>
        <p:txBody>
          <a:bodyPr>
            <a:normAutofit fontScale="90000"/>
          </a:bodyPr>
          <a:lstStyle/>
          <a:p>
            <a:r>
              <a:rPr lang="ru-RU" sz="3702" b="1" dirty="0">
                <a:solidFill>
                  <a:srgbClr val="FF0000"/>
                </a:solidFill>
                <a:latin typeface="Comic Sans MS" panose="030F0702030302020204" pitchFamily="66" charset="0"/>
              </a:rPr>
              <a:t>ООП ДОУ включает в себя </a:t>
            </a:r>
            <a:br>
              <a:rPr lang="ru-RU" sz="3702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3702" b="1" dirty="0">
                <a:solidFill>
                  <a:srgbClr val="FF0000"/>
                </a:solidFill>
                <a:latin typeface="Comic Sans MS" panose="030F0702030302020204" pitchFamily="66" charset="0"/>
              </a:rPr>
              <a:t>следующие разделы:</a:t>
            </a:r>
            <a:br>
              <a:rPr lang="ru-RU" sz="3702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0240" y="2009727"/>
            <a:ext cx="6940544" cy="3926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8511" indent="-262346">
              <a:lnSpc>
                <a:spcPct val="150000"/>
              </a:lnSpc>
              <a:spcBef>
                <a:spcPts val="555"/>
              </a:spcBef>
              <a:buClr>
                <a:srgbClr val="3891A7"/>
              </a:buClr>
              <a:buSzPct val="80000"/>
              <a:buFont typeface="Wingdings" pitchFamily="2" charset="2"/>
              <a:buChar char="v"/>
            </a:pPr>
            <a:r>
              <a:rPr lang="ru-RU" sz="2221" b="1" dirty="0">
                <a:solidFill>
                  <a:srgbClr val="FF0000"/>
                </a:solidFill>
                <a:latin typeface="Times New Roman" pitchFamily="18" charset="0"/>
              </a:rPr>
              <a:t>Целевой раздел </a:t>
            </a:r>
            <a:r>
              <a:rPr lang="ru-RU" sz="1834" b="1" dirty="0">
                <a:solidFill>
                  <a:srgbClr val="002060"/>
                </a:solidFill>
                <a:latin typeface="Times New Roman" pitchFamily="18" charset="0"/>
              </a:rPr>
              <a:t>(обязательная часть + часть, формируемая участниками образовательных отношений)</a:t>
            </a:r>
          </a:p>
          <a:p>
            <a:pPr marL="338511" indent="-262346">
              <a:lnSpc>
                <a:spcPct val="150000"/>
              </a:lnSpc>
              <a:spcBef>
                <a:spcPts val="555"/>
              </a:spcBef>
              <a:buClr>
                <a:srgbClr val="3891A7"/>
              </a:buClr>
              <a:buSzPct val="80000"/>
              <a:buFont typeface="Wingdings" pitchFamily="2" charset="2"/>
              <a:buChar char="v"/>
            </a:pPr>
            <a:r>
              <a:rPr lang="ru-RU" sz="2221" b="1" dirty="0">
                <a:solidFill>
                  <a:srgbClr val="FF0000"/>
                </a:solidFill>
                <a:latin typeface="Times New Roman" pitchFamily="18" charset="0"/>
              </a:rPr>
              <a:t>Содержательный раздел </a:t>
            </a:r>
            <a:r>
              <a:rPr lang="ru-RU" sz="1834" b="1" dirty="0">
                <a:solidFill>
                  <a:srgbClr val="002060"/>
                </a:solidFill>
                <a:latin typeface="Times New Roman" pitchFamily="18" charset="0"/>
              </a:rPr>
              <a:t>(обязательная часть + часть, формируемая участниками образовательных отношений)</a:t>
            </a:r>
            <a:endParaRPr lang="ru-RU" sz="2221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38511" indent="-262346">
              <a:lnSpc>
                <a:spcPct val="150000"/>
              </a:lnSpc>
              <a:spcBef>
                <a:spcPts val="555"/>
              </a:spcBef>
              <a:buClr>
                <a:srgbClr val="3891A7"/>
              </a:buClr>
              <a:buSzPct val="80000"/>
              <a:buFont typeface="Wingdings" pitchFamily="2" charset="2"/>
              <a:buChar char="v"/>
            </a:pPr>
            <a:r>
              <a:rPr lang="ru-RU" sz="2221" b="1" dirty="0">
                <a:solidFill>
                  <a:srgbClr val="FF0000"/>
                </a:solidFill>
                <a:latin typeface="Times New Roman" pitchFamily="18" charset="0"/>
              </a:rPr>
              <a:t>Организационный раздел </a:t>
            </a:r>
            <a:r>
              <a:rPr lang="ru-RU" sz="1834" b="1" dirty="0">
                <a:solidFill>
                  <a:srgbClr val="002060"/>
                </a:solidFill>
                <a:latin typeface="Times New Roman" pitchFamily="18" charset="0"/>
              </a:rPr>
              <a:t>(обязательная часть + часть, формируемая участниками образовательных отношений)</a:t>
            </a:r>
            <a:endParaRPr lang="ru-RU" sz="2221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338511" indent="-262346">
              <a:lnSpc>
                <a:spcPct val="150000"/>
              </a:lnSpc>
              <a:spcBef>
                <a:spcPts val="555"/>
              </a:spcBef>
              <a:buClr>
                <a:srgbClr val="3891A7"/>
              </a:buClr>
              <a:buSzPct val="80000"/>
              <a:buFont typeface="Wingdings" pitchFamily="2" charset="2"/>
              <a:buChar char="v"/>
            </a:pPr>
            <a:r>
              <a:rPr lang="ru-RU" sz="2221" b="1" dirty="0">
                <a:solidFill>
                  <a:srgbClr val="FF0000"/>
                </a:solidFill>
                <a:latin typeface="Times New Roman" pitchFamily="18" charset="0"/>
              </a:rPr>
              <a:t>Краткая презентация Программы</a:t>
            </a:r>
          </a:p>
          <a:p>
            <a:pPr marL="528923" indent="-528923">
              <a:buFont typeface="Wingdings" panose="05000000000000000000" pitchFamily="2" charset="2"/>
              <a:buChar char="q"/>
            </a:pPr>
            <a:endParaRPr lang="ru-RU" sz="1834" dirty="0"/>
          </a:p>
        </p:txBody>
      </p:sp>
    </p:spTree>
    <p:extLst>
      <p:ext uri="{BB962C8B-B14F-4D97-AF65-F5344CB8AC3E}">
        <p14:creationId xmlns:p14="http://schemas.microsoft.com/office/powerpoint/2010/main" val="2638746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228" y="1343287"/>
            <a:ext cx="7616557" cy="113294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Целевой раздел ООП ДОУ:</a:t>
            </a:r>
            <a:b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0377" y="1476575"/>
            <a:ext cx="6331175" cy="351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8923" indent="-528923">
              <a:buFont typeface="Wingdings" panose="05000000000000000000" pitchFamily="2" charset="2"/>
              <a:buChar char="q"/>
            </a:pPr>
            <a:endParaRPr lang="ru-RU" sz="3702" dirty="0">
              <a:solidFill>
                <a:prstClr val="black"/>
              </a:solidFill>
              <a:latin typeface="Times New Roman"/>
              <a:ea typeface="+mj-ea"/>
              <a:cs typeface="+mj-cs"/>
            </a:endParaRPr>
          </a:p>
          <a:p>
            <a:endParaRPr lang="ru-RU" sz="3702" dirty="0">
              <a:solidFill>
                <a:prstClr val="black"/>
              </a:solidFill>
              <a:latin typeface="Times New Roman"/>
              <a:ea typeface="+mj-ea"/>
              <a:cs typeface="+mj-cs"/>
            </a:endParaRPr>
          </a:p>
          <a:p>
            <a:pPr marL="528923" indent="-528923">
              <a:buFont typeface="Wingdings" panose="05000000000000000000" pitchFamily="2" charset="2"/>
              <a:buChar char="q"/>
            </a:pPr>
            <a:r>
              <a:rPr lang="ru-RU" sz="3702" dirty="0">
                <a:solidFill>
                  <a:prstClr val="black"/>
                </a:solidFill>
                <a:latin typeface="Comic Sans MS" panose="030F0702030302020204" pitchFamily="66" charset="0"/>
                <a:ea typeface="+mj-ea"/>
                <a:cs typeface="+mj-cs"/>
              </a:rPr>
              <a:t>Пояснительная записка </a:t>
            </a:r>
          </a:p>
          <a:p>
            <a:pPr marL="528923" indent="-528923">
              <a:buFont typeface="Wingdings" panose="05000000000000000000" pitchFamily="2" charset="2"/>
              <a:buChar char="q"/>
            </a:pPr>
            <a:r>
              <a:rPr lang="ru-RU" sz="3702" dirty="0">
                <a:solidFill>
                  <a:prstClr val="black"/>
                </a:solidFill>
                <a:latin typeface="Comic Sans MS" panose="030F0702030302020204" pitchFamily="66" charset="0"/>
                <a:ea typeface="+mj-ea"/>
                <a:cs typeface="+mj-cs"/>
              </a:rPr>
              <a:t>Планируемые результаты освоения Программы</a:t>
            </a:r>
            <a:endParaRPr lang="ru-RU" sz="148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799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228" y="689795"/>
            <a:ext cx="7616557" cy="178643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Пояснительная записка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3597" y="1676507"/>
            <a:ext cx="7130902" cy="5106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962" dirty="0">
                <a:solidFill>
                  <a:prstClr val="black"/>
                </a:solidFill>
                <a:latin typeface="Comic Sans MS" panose="030F0702030302020204" pitchFamily="66" charset="0"/>
              </a:rPr>
              <a:t>Цели и задачи реализации Программы;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962" dirty="0">
                <a:solidFill>
                  <a:prstClr val="black"/>
                </a:solidFill>
                <a:latin typeface="Comic Sans MS" panose="030F0702030302020204" pitchFamily="66" charset="0"/>
              </a:rPr>
              <a:t>Принципы и подходы к формированию Программы;</a:t>
            </a:r>
          </a:p>
          <a:p>
            <a:pPr marL="423139" indent="-423139">
              <a:buFont typeface="Wingdings" panose="05000000000000000000" pitchFamily="2" charset="2"/>
              <a:buChar char="q"/>
            </a:pPr>
            <a:r>
              <a:rPr lang="ru-RU" sz="2962" dirty="0">
                <a:solidFill>
                  <a:prstClr val="black"/>
                </a:solidFill>
                <a:latin typeface="Comic Sans MS" panose="030F0702030302020204" pitchFamily="66" charset="0"/>
              </a:rPr>
              <a:t>Значимые для разработки и реализации Программы характеристики (количество и вид групп, педагогический состав), в том числе характеристики особенностей развития детей раннего и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4169245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890</Words>
  <Application>Microsoft Office PowerPoint</Application>
  <PresentationFormat>Произвольный</PresentationFormat>
  <Paragraphs>103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Comic Sans MS</vt:lpstr>
      <vt:lpstr>KodchiangUPC</vt:lpstr>
      <vt:lpstr>Segoe Print</vt:lpstr>
      <vt:lpstr>Times New Roman</vt:lpstr>
      <vt:lpstr>Wingdings</vt:lpstr>
      <vt:lpstr>Тема Office</vt:lpstr>
      <vt:lpstr>«Структура ООП ДОО  в соответствии  с ФГОС ДО»</vt:lpstr>
      <vt:lpstr>Основная образовательная программа дошкольного образовательного учреждения – это программа, которая определяет содержание и организацию образовательной деятельности на уровне дошкольного образования в конкретном образовательном учреждении </vt:lpstr>
      <vt:lpstr>ООП МДОУ «Детский сад № 124»</vt:lpstr>
      <vt:lpstr>Ведущие цели Программы: </vt:lpstr>
      <vt:lpstr>   Требования ФГОС ДО к структуре ООП ДОУ: </vt:lpstr>
      <vt:lpstr>ООП ДОУ включает в себя две части: 1. Обязательная часть (60%) - предполагает комплексность подхода, обеспечивая развитие детей во всех пяти взаимодополняющих образовательных областях 2. Часть, формируемая участниками образовательного процесса (40%) - содержит выбранные и разработанные самостоятельно участниками образовательных отношений Программы, направленные на развитие детей в одной или нескольких образовательных областях, видах деятельности и культурных практиках (парциальные образовательные программы), методики, формы организации образовательной работы.  </vt:lpstr>
      <vt:lpstr>ООП ДОУ включает в себя  следующие разделы: </vt:lpstr>
      <vt:lpstr>Целевой раздел ООП ДОУ: </vt:lpstr>
      <vt:lpstr> Пояснительная записка </vt:lpstr>
      <vt:lpstr>Планируемые результаты освоения Программы: </vt:lpstr>
      <vt:lpstr>II. Содержательный раздел ООП ДОУ: </vt:lpstr>
      <vt:lpstr>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- образовательные области: </vt:lpstr>
      <vt:lpstr>Содержание работы по образовательным областям</vt:lpstr>
      <vt:lpstr>Образовательная деятельность ДОУ по образовательным областям  </vt:lpstr>
      <vt:lpstr> Образовательная деятельность ДОУ по образовательным областям  </vt:lpstr>
      <vt:lpstr>  Образовательная деятельность  по профессиональной коррекции нарушений развития детей и инклюзивного образования  </vt:lpstr>
      <vt:lpstr>Цели и задачи коррекционной работы и инклюзивного образования:</vt:lpstr>
      <vt:lpstr>Специальные образовательные условия коррекционной работы и инклюзивного образования. </vt:lpstr>
      <vt:lpstr>III. Организационный раздел ООП ДОУ </vt:lpstr>
      <vt:lpstr>IV. Дополнительный раздел ООП ДОУ- Краткая презентация Программы </vt:lpstr>
      <vt:lpstr>Парциальные программы в ДОУ:</vt:lpstr>
      <vt:lpstr>Спасибо за внимание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«Структура ООП ДОО в соответствии с ФГОС ДО»</dc:title>
  <dc:creator>пк</dc:creator>
  <cp:lastModifiedBy>PC</cp:lastModifiedBy>
  <cp:revision>29</cp:revision>
  <dcterms:created xsi:type="dcterms:W3CDTF">2016-02-10T10:51:50Z</dcterms:created>
  <dcterms:modified xsi:type="dcterms:W3CDTF">2019-10-29T09:54:37Z</dcterms:modified>
</cp:coreProperties>
</file>