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086600" cy="1371600"/>
          </a:xfrm>
        </p:spPr>
        <p:txBody>
          <a:bodyPr/>
          <a:lstStyle>
            <a:lvl1pPr>
              <a:lnSpc>
                <a:spcPct val="80000"/>
              </a:lnSpc>
              <a:defRPr sz="5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8768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5943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086600" cy="3240360"/>
          </a:xfrm>
        </p:spPr>
        <p:txBody>
          <a:bodyPr/>
          <a:lstStyle/>
          <a:p>
            <a:pPr algn="ctr"/>
            <a:r>
              <a:rPr lang="ru-RU" dirty="0" smtClean="0"/>
              <a:t>Виды мотивов общения дошкольников со сверстниками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4876800"/>
            <a:ext cx="6157664" cy="1066800"/>
          </a:xfrm>
        </p:spPr>
        <p:txBody>
          <a:bodyPr/>
          <a:lstStyle/>
          <a:p>
            <a:r>
              <a:rPr lang="ru-RU" dirty="0" smtClean="0"/>
              <a:t>Подготовили воспитатели группы №4 МДОУ №124 Соколова Н.В., </a:t>
            </a:r>
            <a:r>
              <a:rPr lang="ru-RU" dirty="0" err="1" smtClean="0"/>
              <a:t>Новогран</a:t>
            </a:r>
            <a:r>
              <a:rPr lang="ru-RU" dirty="0" smtClean="0"/>
              <a:t> И.В.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Ребенок сравнивает свои возможности с возможностями и качествами ровесника.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mamafm.ru/wp-content/auploads/816428/nelzya_sravnivat_svoe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6830194" cy="4541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Ровесник – ценитель достоинств ребенка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s://cloudstatic.eva.ru/eva/560000-570000/562345/channel/girl-winner-podium-1st-place_30107644179564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750977" cy="491819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556" name="Picture 4" descr="https://openschool-spb.ru/wp-content/uploads/2019/10/190902_oschool_093-1024x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7647"/>
            <a:ext cx="4824536" cy="321792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89085/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Нельзя заменять потребность в общении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гаджетами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poisktehniki.ru/wp-content/uploads/2020/08/08080158.620883.38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780666" cy="3187111"/>
          </a:xfrm>
          <a:prstGeom prst="rect">
            <a:avLst/>
          </a:prstGeom>
          <a:noFill/>
        </p:spPr>
      </p:pic>
      <p:pic>
        <p:nvPicPr>
          <p:cNvPr id="24580" name="Picture 4" descr="https://avatars.mds.yandex.net/get-zen_doc/1583807/pub_5d1f454f7b832900ad7f6f4a_5d1f455df221ef00adfa810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4928" y="3140968"/>
            <a:ext cx="4196909" cy="3488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Родители ответственны за то, какие нормы и навыки ребенок транслирует в детскую среду.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зрослый и ребе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5760640" cy="402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712968" cy="914400"/>
          </a:xfrm>
        </p:spPr>
        <p:txBody>
          <a:bodyPr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Развитие мотивов общения способствует осознанию ребенком самого себя и установлению взаимоотношений с окружающим миром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Эмоциональное общ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9766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s://i.sunhome.ru/poetry/37/luchshe-bit-kak-deti.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85869" cy="4990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Общение – лучшая возможность познать окружающий мир и самого себя.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Общение дошкольнико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3367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Общение ребенка меняется на протяжении дошкольного возраста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i11.fotocdn.net/s120/48a4b55d6d4a9bb6/public_pin_l/2737594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64" y="1556792"/>
            <a:ext cx="3096344" cy="30963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https://multiplesandmore.com/wp-content/uploads/2012/02/sennar091711_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9809" y="2204864"/>
            <a:ext cx="3666407" cy="28083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0" name="Picture 6" descr="https://pbs.twimg.com/media/D7PFLi5W4AAQEGB.jpg: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0097" y="3645024"/>
            <a:ext cx="3663123" cy="26642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Дети делятся своими знаниями со сверстниками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s://pdckids.com/wp-content/uploads/2016/11/shutterstock_192319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512444" cy="30098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88" name="Picture 4" descr="https://i2.wp.com/instamam.ru/wp-content/uploads/2016/05/Fotolia_68765193_Subscription_Monthly_M.jpg?fit=1688%2C1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644008" cy="309508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739280"/>
          </a:xfrm>
        </p:spPr>
        <p:txBody>
          <a:bodyPr/>
          <a:lstStyle/>
          <a:p>
            <a:pPr algn="ctr"/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Мотивы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побудительные силы деятельности и поведения субъекта.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Мотивы общения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это те качества партнера, которые выявились в процессе и удовлетворяют потребность в общении.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зрослые и дети в игр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4006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Познавательные, деловые и личностные мотивы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s://demotivation.ru/wp-content/uploads/2020/03/242420107-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22" y="1700808"/>
            <a:ext cx="4740184" cy="32403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412" name="Picture 4" descr="https://melkie.net/wp-content/uploads/2018/09/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416491" cy="331236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Познавательные мотивы – ведущие у младших дошкольников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s://avatars.mds.yandex.net/get-zen_doc/1709225/pub_5e5520c9c6e52572332e9668_5e55219ffc020165b28cb06a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137524" cy="4758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Средний дошкольный возраст – деловые мотивы общения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s://melkie.net/wp-content/uploads/2018/02/igra-v-supermar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981072" cy="4485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У старших дошкольников на первом плане личностные мотивы общения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s://cstor.nn2.ru/blog/data/blog/2016-03/791120_1458895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7117308" cy="4712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Тема Office 13">
      <a:dk1>
        <a:srgbClr val="336600"/>
      </a:dk1>
      <a:lt1>
        <a:srgbClr val="FFFFFF"/>
      </a:lt1>
      <a:dk2>
        <a:srgbClr val="800080"/>
      </a:dk2>
      <a:lt2>
        <a:srgbClr val="969696"/>
      </a:lt2>
      <a:accent1>
        <a:srgbClr val="FDFBBB"/>
      </a:accent1>
      <a:accent2>
        <a:srgbClr val="FF9966"/>
      </a:accent2>
      <a:accent3>
        <a:srgbClr val="FFFFFF"/>
      </a:accent3>
      <a:accent4>
        <a:srgbClr val="2A5600"/>
      </a:accent4>
      <a:accent5>
        <a:srgbClr val="FEFDDA"/>
      </a:accent5>
      <a:accent6>
        <a:srgbClr val="E78A5C"/>
      </a:accent6>
      <a:hlink>
        <a:srgbClr val="FF7C80"/>
      </a:hlink>
      <a:folHlink>
        <a:srgbClr val="9966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8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EF6D6"/>
        </a:accent1>
        <a:accent2>
          <a:srgbClr val="FF9999"/>
        </a:accent2>
        <a:accent3>
          <a:srgbClr val="FFFFFF"/>
        </a:accent3>
        <a:accent4>
          <a:srgbClr val="6C0000"/>
        </a:accent4>
        <a:accent5>
          <a:srgbClr val="F5FAE8"/>
        </a:accent5>
        <a:accent6>
          <a:srgbClr val="E78A8A"/>
        </a:accent6>
        <a:hlink>
          <a:srgbClr val="3333CC"/>
        </a:hlink>
        <a:folHlink>
          <a:srgbClr val="5479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666699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D6EEAA"/>
        </a:accent2>
        <a:accent3>
          <a:srgbClr val="ECFAF7"/>
        </a:accent3>
        <a:accent4>
          <a:srgbClr val="565682"/>
        </a:accent4>
        <a:accent5>
          <a:srgbClr val="FFFFFF"/>
        </a:accent5>
        <a:accent6>
          <a:srgbClr val="C2D89A"/>
        </a:accent6>
        <a:hlink>
          <a:srgbClr val="D07A91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6600"/>
        </a:dk1>
        <a:lt1>
          <a:srgbClr val="FFFFFF"/>
        </a:lt1>
        <a:dk2>
          <a:srgbClr val="000000"/>
        </a:dk2>
        <a:lt2>
          <a:srgbClr val="808080"/>
        </a:lt2>
        <a:accent1>
          <a:srgbClr val="E3CFCD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EFE4E3"/>
        </a:accent5>
        <a:accent6>
          <a:srgbClr val="2D2D8A"/>
        </a:accent6>
        <a:hlink>
          <a:srgbClr val="8F8F5D"/>
        </a:hlink>
        <a:folHlink>
          <a:srgbClr val="717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5C1F00"/>
        </a:dk1>
        <a:lt1>
          <a:srgbClr val="CC3300"/>
        </a:lt1>
        <a:dk2>
          <a:srgbClr val="800000"/>
        </a:dk2>
        <a:lt2>
          <a:srgbClr val="DFD293"/>
        </a:lt2>
        <a:accent1>
          <a:srgbClr val="FFD0C1"/>
        </a:accent1>
        <a:accent2>
          <a:srgbClr val="BE7960"/>
        </a:accent2>
        <a:accent3>
          <a:srgbClr val="C0AAAA"/>
        </a:accent3>
        <a:accent4>
          <a:srgbClr val="AE2A00"/>
        </a:accent4>
        <a:accent5>
          <a:srgbClr val="FFE4DD"/>
        </a:accent5>
        <a:accent6>
          <a:srgbClr val="AC6D56"/>
        </a:accent6>
        <a:hlink>
          <a:srgbClr val="FFFFFF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2D2015"/>
        </a:dk1>
        <a:lt1>
          <a:srgbClr val="808000"/>
        </a:lt1>
        <a:dk2>
          <a:srgbClr val="523E26"/>
        </a:dk2>
        <a:lt2>
          <a:srgbClr val="DFC08D"/>
        </a:lt2>
        <a:accent1>
          <a:srgbClr val="BEA99C"/>
        </a:accent1>
        <a:accent2>
          <a:srgbClr val="8F5F2F"/>
        </a:accent2>
        <a:accent3>
          <a:srgbClr val="B3AFAC"/>
        </a:accent3>
        <a:accent4>
          <a:srgbClr val="6C6C00"/>
        </a:accent4>
        <a:accent5>
          <a:srgbClr val="DBD1CB"/>
        </a:accent5>
        <a:accent6>
          <a:srgbClr val="81552A"/>
        </a:accent6>
        <a:hlink>
          <a:srgbClr val="CDDEAE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800000"/>
        </a:dk1>
        <a:lt1>
          <a:srgbClr val="A3A46A"/>
        </a:lt1>
        <a:dk2>
          <a:srgbClr val="FFFFFF"/>
        </a:dk2>
        <a:lt2>
          <a:srgbClr val="3E3E5C"/>
        </a:lt2>
        <a:accent1>
          <a:srgbClr val="D3CAA5"/>
        </a:accent1>
        <a:accent2>
          <a:srgbClr val="93AB73"/>
        </a:accent2>
        <a:accent3>
          <a:srgbClr val="CECFB9"/>
        </a:accent3>
        <a:accent4>
          <a:srgbClr val="6C0000"/>
        </a:accent4>
        <a:accent5>
          <a:srgbClr val="E6E1CF"/>
        </a:accent5>
        <a:accent6>
          <a:srgbClr val="859B68"/>
        </a:accent6>
        <a:hlink>
          <a:srgbClr val="A7777C"/>
        </a:hlink>
        <a:folHlink>
          <a:srgbClr val="EEFF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336699"/>
        </a:dk1>
        <a:lt1>
          <a:srgbClr val="777777"/>
        </a:lt1>
        <a:dk2>
          <a:srgbClr val="5F5F5F"/>
        </a:dk2>
        <a:lt2>
          <a:srgbClr val="E3EBF1"/>
        </a:lt2>
        <a:accent1>
          <a:srgbClr val="A1BD79"/>
        </a:accent1>
        <a:accent2>
          <a:srgbClr val="468A4B"/>
        </a:accent2>
        <a:accent3>
          <a:srgbClr val="B6B6B6"/>
        </a:accent3>
        <a:accent4>
          <a:srgbClr val="656565"/>
        </a:accent4>
        <a:accent5>
          <a:srgbClr val="CDDBBE"/>
        </a:accent5>
        <a:accent6>
          <a:srgbClr val="3F7D43"/>
        </a:accent6>
        <a:hlink>
          <a:srgbClr val="F2D1CA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0B000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09F00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993300"/>
        </a:dk1>
        <a:lt1>
          <a:srgbClr val="E8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8EAC7E"/>
        </a:accent2>
        <a:accent3>
          <a:srgbClr val="F2FFE9"/>
        </a:accent3>
        <a:accent4>
          <a:srgbClr val="822A00"/>
        </a:accent4>
        <a:accent5>
          <a:srgbClr val="FFFFFA"/>
        </a:accent5>
        <a:accent6>
          <a:srgbClr val="809B72"/>
        </a:accent6>
        <a:hlink>
          <a:srgbClr val="FF7C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800000"/>
        </a:dk1>
        <a:lt1>
          <a:srgbClr val="666633"/>
        </a:lt1>
        <a:dk2>
          <a:srgbClr val="FFFFFF"/>
        </a:dk2>
        <a:lt2>
          <a:srgbClr val="3E3E5C"/>
        </a:lt2>
        <a:accent1>
          <a:srgbClr val="D8C0B8"/>
        </a:accent1>
        <a:accent2>
          <a:srgbClr val="C2BF3A"/>
        </a:accent2>
        <a:accent3>
          <a:srgbClr val="B8B8AD"/>
        </a:accent3>
        <a:accent4>
          <a:srgbClr val="6C0000"/>
        </a:accent4>
        <a:accent5>
          <a:srgbClr val="E9DCD8"/>
        </a:accent5>
        <a:accent6>
          <a:srgbClr val="B0AD34"/>
        </a:accent6>
        <a:hlink>
          <a:srgbClr val="E9F2D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1793D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16D36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3">
        <a:dk1>
          <a:srgbClr val="336600"/>
        </a:dk1>
        <a:lt1>
          <a:srgbClr val="FFFFFF"/>
        </a:lt1>
        <a:dk2>
          <a:srgbClr val="800080"/>
        </a:dk2>
        <a:lt2>
          <a:srgbClr val="969696"/>
        </a:lt2>
        <a:accent1>
          <a:srgbClr val="FDFBBB"/>
        </a:accent1>
        <a:accent2>
          <a:srgbClr val="FF9966"/>
        </a:accent2>
        <a:accent3>
          <a:srgbClr val="FFFFFF"/>
        </a:accent3>
        <a:accent4>
          <a:srgbClr val="2A5600"/>
        </a:accent4>
        <a:accent5>
          <a:srgbClr val="FEFDDA"/>
        </a:accent5>
        <a:accent6>
          <a:srgbClr val="E78A5C"/>
        </a:accent6>
        <a:hlink>
          <a:srgbClr val="FF7C8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57</TotalTime>
  <Words>153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Тема4</vt:lpstr>
      <vt:lpstr>Виды мотивов общения дошкольников со сверстниками</vt:lpstr>
      <vt:lpstr>Общение – лучшая возможность познать окружающий мир и самого себя.</vt:lpstr>
      <vt:lpstr>Общение ребенка меняется на протяжении дошкольного возраста</vt:lpstr>
      <vt:lpstr>Дети делятся своими знаниями со сверстниками</vt:lpstr>
      <vt:lpstr>Мотивы – побудительные силы деятельности и поведения субъекта. Мотивы общения – это те качества партнера, которые выявились в процессе и удовлетворяют потребность в общении.</vt:lpstr>
      <vt:lpstr>Познавательные, деловые и личностные мотивы</vt:lpstr>
      <vt:lpstr>Познавательные мотивы – ведущие у младших дошкольников</vt:lpstr>
      <vt:lpstr>Средний дошкольный возраст – деловые мотивы общения</vt:lpstr>
      <vt:lpstr>У старших дошкольников на первом плане личностные мотивы общения</vt:lpstr>
      <vt:lpstr>Ребенок сравнивает свои возможности с возможностями и качествами ровесника.</vt:lpstr>
      <vt:lpstr>Ровесник – ценитель достоинств ребенка</vt:lpstr>
      <vt:lpstr>Слайд 12</vt:lpstr>
      <vt:lpstr>Нельзя заменять потребность в общении гаджетами</vt:lpstr>
      <vt:lpstr>Родители ответственны за то, какие нормы и навыки ребенок транслирует в детскую среду.</vt:lpstr>
      <vt:lpstr>Развитие мотивов общения способствует осознанию ребенком самого себя и установлению взаимоотношений с окружающим миром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мотивов общения дошкольников со сверстниками</dc:title>
  <dc:creator>NATA</dc:creator>
  <cp:lastModifiedBy>NATA</cp:lastModifiedBy>
  <cp:revision>7</cp:revision>
  <dcterms:created xsi:type="dcterms:W3CDTF">2020-12-03T08:28:53Z</dcterms:created>
  <dcterms:modified xsi:type="dcterms:W3CDTF">2020-12-03T09:36:09Z</dcterms:modified>
</cp:coreProperties>
</file>