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59" r:id="rId3"/>
    <p:sldId id="257" r:id="rId4"/>
    <p:sldId id="258" r:id="rId5"/>
    <p:sldId id="261" r:id="rId6"/>
    <p:sldId id="280" r:id="rId7"/>
    <p:sldId id="270" r:id="rId8"/>
    <p:sldId id="271" r:id="rId9"/>
    <p:sldId id="272" r:id="rId10"/>
    <p:sldId id="274" r:id="rId11"/>
    <p:sldId id="275" r:id="rId12"/>
    <p:sldId id="286" r:id="rId13"/>
    <p:sldId id="279" r:id="rId14"/>
    <p:sldId id="282" r:id="rId15"/>
    <p:sldId id="287" r:id="rId16"/>
    <p:sldId id="288" r:id="rId17"/>
    <p:sldId id="289" r:id="rId18"/>
    <p:sldId id="290" r:id="rId19"/>
    <p:sldId id="292" r:id="rId20"/>
    <p:sldId id="291" r:id="rId21"/>
    <p:sldId id="278" r:id="rId22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10C6F6-B008-46BA-9990-7FB8761CB449}" type="doc">
      <dgm:prSet loTypeId="urn:microsoft.com/office/officeart/2005/8/layout/hierarchy1" loCatId="hierarchy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2F3CF47D-6370-4BE1-960B-7F888C5F0C0E}">
      <dgm:prSet phldrT="[Текст]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accent2">
                  <a:lumMod val="75000"/>
                </a:schemeClr>
              </a:solidFill>
            </a:rPr>
            <a:t>Министерство образования и науки РФ </a:t>
          </a:r>
          <a:endParaRPr lang="ru-RU" b="1" dirty="0">
            <a:solidFill>
              <a:schemeClr val="accent2">
                <a:lumMod val="75000"/>
              </a:schemeClr>
            </a:solidFill>
          </a:endParaRPr>
        </a:p>
      </dgm:t>
    </dgm:pt>
    <dgm:pt modelId="{064D2F27-639D-4C16-BC8B-300AFB3B03BC}" type="parTrans" cxnId="{46164B2C-C029-45D4-A5B7-00562B18D762}">
      <dgm:prSet/>
      <dgm:spPr/>
      <dgm:t>
        <a:bodyPr/>
        <a:lstStyle/>
        <a:p>
          <a:endParaRPr lang="ru-RU"/>
        </a:p>
      </dgm:t>
    </dgm:pt>
    <dgm:pt modelId="{08ED5003-209F-4635-A825-F2CE99346532}" type="sibTrans" cxnId="{46164B2C-C029-45D4-A5B7-00562B18D762}">
      <dgm:prSet/>
      <dgm:spPr/>
      <dgm:t>
        <a:bodyPr/>
        <a:lstStyle/>
        <a:p>
          <a:endParaRPr lang="ru-RU"/>
        </a:p>
      </dgm:t>
    </dgm:pt>
    <dgm:pt modelId="{F7674419-BE04-4F18-B0F6-A8EB43A1A2FD}">
      <dgm:prSet phldrT="[Текст]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accent2">
                  <a:lumMod val="75000"/>
                </a:schemeClr>
              </a:solidFill>
            </a:rPr>
            <a:t>Министерство просвещения Российской Федерации </a:t>
          </a:r>
          <a:endParaRPr lang="ru-RU" b="1" dirty="0">
            <a:solidFill>
              <a:schemeClr val="accent2">
                <a:lumMod val="75000"/>
              </a:schemeClr>
            </a:solidFill>
          </a:endParaRPr>
        </a:p>
      </dgm:t>
    </dgm:pt>
    <dgm:pt modelId="{226BA2A0-345B-4EF8-B9E9-30ACF0F67BF5}" type="parTrans" cxnId="{1C2AB8B0-7278-47BD-904A-33C304069599}">
      <dgm:prSet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83D7A56E-69D5-4CB4-8C6E-DC4379372536}" type="sibTrans" cxnId="{1C2AB8B0-7278-47BD-904A-33C304069599}">
      <dgm:prSet/>
      <dgm:spPr/>
      <dgm:t>
        <a:bodyPr/>
        <a:lstStyle/>
        <a:p>
          <a:endParaRPr lang="ru-RU"/>
        </a:p>
      </dgm:t>
    </dgm:pt>
    <dgm:pt modelId="{F87D8B69-D02C-4421-9350-F508738D4957}">
      <dgm:prSet phldrT="[Текст]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accent2">
                  <a:lumMod val="75000"/>
                </a:schemeClr>
              </a:solidFill>
            </a:rPr>
            <a:t>Министерство науки и высшего образования </a:t>
          </a:r>
          <a:endParaRPr lang="ru-RU" b="1" dirty="0">
            <a:solidFill>
              <a:schemeClr val="accent2">
                <a:lumMod val="75000"/>
              </a:schemeClr>
            </a:solidFill>
          </a:endParaRPr>
        </a:p>
      </dgm:t>
    </dgm:pt>
    <dgm:pt modelId="{0BCA2020-6494-4591-947C-FD7CAB944CF3}" type="parTrans" cxnId="{11E4B0CE-45AA-4F45-953C-1730E1D0B455}">
      <dgm:prSet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CA55384E-5A7D-4274-8150-FA36F3835A53}" type="sibTrans" cxnId="{11E4B0CE-45AA-4F45-953C-1730E1D0B455}">
      <dgm:prSet/>
      <dgm:spPr/>
      <dgm:t>
        <a:bodyPr/>
        <a:lstStyle/>
        <a:p>
          <a:endParaRPr lang="ru-RU"/>
        </a:p>
      </dgm:t>
    </dgm:pt>
    <dgm:pt modelId="{112C6F4B-B0EC-41E0-8364-080C48D34121}" type="pres">
      <dgm:prSet presAssocID="{A210C6F6-B008-46BA-9990-7FB8761CB44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05AF02E-6388-4999-A2F3-16A46844C8B7}" type="pres">
      <dgm:prSet presAssocID="{2F3CF47D-6370-4BE1-960B-7F888C5F0C0E}" presName="hierRoot1" presStyleCnt="0"/>
      <dgm:spPr/>
    </dgm:pt>
    <dgm:pt modelId="{CA415528-A709-44C2-872E-22C1436057A8}" type="pres">
      <dgm:prSet presAssocID="{2F3CF47D-6370-4BE1-960B-7F888C5F0C0E}" presName="composite" presStyleCnt="0"/>
      <dgm:spPr/>
    </dgm:pt>
    <dgm:pt modelId="{995C889B-37BF-4E68-8010-D478F5C4F183}" type="pres">
      <dgm:prSet presAssocID="{2F3CF47D-6370-4BE1-960B-7F888C5F0C0E}" presName="background" presStyleLbl="node0" presStyleIdx="0" presStyleCn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75000"/>
            </a:schemeClr>
          </a:solidFill>
        </a:ln>
      </dgm:spPr>
    </dgm:pt>
    <dgm:pt modelId="{46A57811-565E-407A-A582-6D1FDA01429E}" type="pres">
      <dgm:prSet presAssocID="{2F3CF47D-6370-4BE1-960B-7F888C5F0C0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31FF65-97C0-4168-AC40-CB4072D00D54}" type="pres">
      <dgm:prSet presAssocID="{2F3CF47D-6370-4BE1-960B-7F888C5F0C0E}" presName="hierChild2" presStyleCnt="0"/>
      <dgm:spPr/>
    </dgm:pt>
    <dgm:pt modelId="{E0EC2959-A7AF-47B1-B761-0C85578E85E0}" type="pres">
      <dgm:prSet presAssocID="{226BA2A0-345B-4EF8-B9E9-30ACF0F67BF5}" presName="Name10" presStyleLbl="parChTrans1D2" presStyleIdx="0" presStyleCnt="2"/>
      <dgm:spPr/>
      <dgm:t>
        <a:bodyPr/>
        <a:lstStyle/>
        <a:p>
          <a:endParaRPr lang="ru-RU"/>
        </a:p>
      </dgm:t>
    </dgm:pt>
    <dgm:pt modelId="{00313D78-F6D1-4704-9AB3-FFAB93A94A76}" type="pres">
      <dgm:prSet presAssocID="{F7674419-BE04-4F18-B0F6-A8EB43A1A2FD}" presName="hierRoot2" presStyleCnt="0"/>
      <dgm:spPr/>
    </dgm:pt>
    <dgm:pt modelId="{E9DEE497-2A41-4469-9EC4-905BCDE95EC8}" type="pres">
      <dgm:prSet presAssocID="{F7674419-BE04-4F18-B0F6-A8EB43A1A2FD}" presName="composite2" presStyleCnt="0"/>
      <dgm:spPr/>
    </dgm:pt>
    <dgm:pt modelId="{2F69D0C6-14DD-41CA-ADBC-8F485041A440}" type="pres">
      <dgm:prSet presAssocID="{F7674419-BE04-4F18-B0F6-A8EB43A1A2FD}" presName="background2" presStyleLbl="node2" presStyleIdx="0" presStyleCnt="2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75000"/>
            </a:schemeClr>
          </a:solidFill>
        </a:ln>
      </dgm:spPr>
    </dgm:pt>
    <dgm:pt modelId="{0336F497-CFEB-4BCF-8AA1-29FBB2E17AF1}" type="pres">
      <dgm:prSet presAssocID="{F7674419-BE04-4F18-B0F6-A8EB43A1A2FD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837034-3CE9-412E-81CD-28D6E8144A75}" type="pres">
      <dgm:prSet presAssocID="{F7674419-BE04-4F18-B0F6-A8EB43A1A2FD}" presName="hierChild3" presStyleCnt="0"/>
      <dgm:spPr/>
    </dgm:pt>
    <dgm:pt modelId="{4FC4B4CF-E830-472C-8839-279DCE78CD7C}" type="pres">
      <dgm:prSet presAssocID="{0BCA2020-6494-4591-947C-FD7CAB944CF3}" presName="Name10" presStyleLbl="parChTrans1D2" presStyleIdx="1" presStyleCnt="2"/>
      <dgm:spPr/>
      <dgm:t>
        <a:bodyPr/>
        <a:lstStyle/>
        <a:p>
          <a:endParaRPr lang="ru-RU"/>
        </a:p>
      </dgm:t>
    </dgm:pt>
    <dgm:pt modelId="{CD6BC47B-31F5-4F6B-A2E7-16A3F12DAD44}" type="pres">
      <dgm:prSet presAssocID="{F87D8B69-D02C-4421-9350-F508738D4957}" presName="hierRoot2" presStyleCnt="0"/>
      <dgm:spPr/>
    </dgm:pt>
    <dgm:pt modelId="{5D21CE93-149B-4BAE-BB06-3DEC66DB7002}" type="pres">
      <dgm:prSet presAssocID="{F87D8B69-D02C-4421-9350-F508738D4957}" presName="composite2" presStyleCnt="0"/>
      <dgm:spPr/>
    </dgm:pt>
    <dgm:pt modelId="{BF1ADEA2-501A-43EF-9467-B27C7D07F22C}" type="pres">
      <dgm:prSet presAssocID="{F87D8B69-D02C-4421-9350-F508738D4957}" presName="background2" presStyleLbl="node2" presStyleIdx="1" presStyleCnt="2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75000"/>
            </a:schemeClr>
          </a:solidFill>
        </a:ln>
      </dgm:spPr>
    </dgm:pt>
    <dgm:pt modelId="{2C06AB32-AEB1-417D-97BE-0159D39CE07F}" type="pres">
      <dgm:prSet presAssocID="{F87D8B69-D02C-4421-9350-F508738D4957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FDD889D-E22A-4536-B115-FDC23C7480A2}" type="pres">
      <dgm:prSet presAssocID="{F87D8B69-D02C-4421-9350-F508738D4957}" presName="hierChild3" presStyleCnt="0"/>
      <dgm:spPr/>
    </dgm:pt>
  </dgm:ptLst>
  <dgm:cxnLst>
    <dgm:cxn modelId="{16EAE191-5408-4178-9925-326C23FE5303}" type="presOf" srcId="{0BCA2020-6494-4591-947C-FD7CAB944CF3}" destId="{4FC4B4CF-E830-472C-8839-279DCE78CD7C}" srcOrd="0" destOrd="0" presId="urn:microsoft.com/office/officeart/2005/8/layout/hierarchy1"/>
    <dgm:cxn modelId="{11E4B0CE-45AA-4F45-953C-1730E1D0B455}" srcId="{2F3CF47D-6370-4BE1-960B-7F888C5F0C0E}" destId="{F87D8B69-D02C-4421-9350-F508738D4957}" srcOrd="1" destOrd="0" parTransId="{0BCA2020-6494-4591-947C-FD7CAB944CF3}" sibTransId="{CA55384E-5A7D-4274-8150-FA36F3835A53}"/>
    <dgm:cxn modelId="{C54EEA00-7C8B-4F16-8A8E-CDAC2320B2F4}" type="presOf" srcId="{F87D8B69-D02C-4421-9350-F508738D4957}" destId="{2C06AB32-AEB1-417D-97BE-0159D39CE07F}" srcOrd="0" destOrd="0" presId="urn:microsoft.com/office/officeart/2005/8/layout/hierarchy1"/>
    <dgm:cxn modelId="{81F01F5C-CDAF-422A-8A09-75272B3C5D94}" type="presOf" srcId="{A210C6F6-B008-46BA-9990-7FB8761CB449}" destId="{112C6F4B-B0EC-41E0-8364-080C48D34121}" srcOrd="0" destOrd="0" presId="urn:microsoft.com/office/officeart/2005/8/layout/hierarchy1"/>
    <dgm:cxn modelId="{46164B2C-C029-45D4-A5B7-00562B18D762}" srcId="{A210C6F6-B008-46BA-9990-7FB8761CB449}" destId="{2F3CF47D-6370-4BE1-960B-7F888C5F0C0E}" srcOrd="0" destOrd="0" parTransId="{064D2F27-639D-4C16-BC8B-300AFB3B03BC}" sibTransId="{08ED5003-209F-4635-A825-F2CE99346532}"/>
    <dgm:cxn modelId="{7795E74F-55B6-47BE-BE22-0B8B64F4928A}" type="presOf" srcId="{226BA2A0-345B-4EF8-B9E9-30ACF0F67BF5}" destId="{E0EC2959-A7AF-47B1-B761-0C85578E85E0}" srcOrd="0" destOrd="0" presId="urn:microsoft.com/office/officeart/2005/8/layout/hierarchy1"/>
    <dgm:cxn modelId="{A1AE9CA7-8499-4C83-A7E2-45A39DA82B86}" type="presOf" srcId="{F7674419-BE04-4F18-B0F6-A8EB43A1A2FD}" destId="{0336F497-CFEB-4BCF-8AA1-29FBB2E17AF1}" srcOrd="0" destOrd="0" presId="urn:microsoft.com/office/officeart/2005/8/layout/hierarchy1"/>
    <dgm:cxn modelId="{6438BCFF-B511-4610-AE2B-51C77DA5FCCD}" type="presOf" srcId="{2F3CF47D-6370-4BE1-960B-7F888C5F0C0E}" destId="{46A57811-565E-407A-A582-6D1FDA01429E}" srcOrd="0" destOrd="0" presId="urn:microsoft.com/office/officeart/2005/8/layout/hierarchy1"/>
    <dgm:cxn modelId="{1C2AB8B0-7278-47BD-904A-33C304069599}" srcId="{2F3CF47D-6370-4BE1-960B-7F888C5F0C0E}" destId="{F7674419-BE04-4F18-B0F6-A8EB43A1A2FD}" srcOrd="0" destOrd="0" parTransId="{226BA2A0-345B-4EF8-B9E9-30ACF0F67BF5}" sibTransId="{83D7A56E-69D5-4CB4-8C6E-DC4379372536}"/>
    <dgm:cxn modelId="{3238CC96-79C1-4860-BADB-193F2225F895}" type="presParOf" srcId="{112C6F4B-B0EC-41E0-8364-080C48D34121}" destId="{E05AF02E-6388-4999-A2F3-16A46844C8B7}" srcOrd="0" destOrd="0" presId="urn:microsoft.com/office/officeart/2005/8/layout/hierarchy1"/>
    <dgm:cxn modelId="{0E7DC920-65A1-47B4-B478-FF465228F009}" type="presParOf" srcId="{E05AF02E-6388-4999-A2F3-16A46844C8B7}" destId="{CA415528-A709-44C2-872E-22C1436057A8}" srcOrd="0" destOrd="0" presId="urn:microsoft.com/office/officeart/2005/8/layout/hierarchy1"/>
    <dgm:cxn modelId="{0E5FAF4C-932B-49E4-9C89-004FD279F0FE}" type="presParOf" srcId="{CA415528-A709-44C2-872E-22C1436057A8}" destId="{995C889B-37BF-4E68-8010-D478F5C4F183}" srcOrd="0" destOrd="0" presId="urn:microsoft.com/office/officeart/2005/8/layout/hierarchy1"/>
    <dgm:cxn modelId="{BE42B993-95D7-4437-B3B2-CFBE1E68A854}" type="presParOf" srcId="{CA415528-A709-44C2-872E-22C1436057A8}" destId="{46A57811-565E-407A-A582-6D1FDA01429E}" srcOrd="1" destOrd="0" presId="urn:microsoft.com/office/officeart/2005/8/layout/hierarchy1"/>
    <dgm:cxn modelId="{FE84D064-2762-46F6-9203-6B67D2E03223}" type="presParOf" srcId="{E05AF02E-6388-4999-A2F3-16A46844C8B7}" destId="{CC31FF65-97C0-4168-AC40-CB4072D00D54}" srcOrd="1" destOrd="0" presId="urn:microsoft.com/office/officeart/2005/8/layout/hierarchy1"/>
    <dgm:cxn modelId="{9C6E7D22-BE8E-4782-A618-B1C8F1228150}" type="presParOf" srcId="{CC31FF65-97C0-4168-AC40-CB4072D00D54}" destId="{E0EC2959-A7AF-47B1-B761-0C85578E85E0}" srcOrd="0" destOrd="0" presId="urn:microsoft.com/office/officeart/2005/8/layout/hierarchy1"/>
    <dgm:cxn modelId="{6B4CF128-EC5A-4F55-846E-EF76D5A1A6B3}" type="presParOf" srcId="{CC31FF65-97C0-4168-AC40-CB4072D00D54}" destId="{00313D78-F6D1-4704-9AB3-FFAB93A94A76}" srcOrd="1" destOrd="0" presId="urn:microsoft.com/office/officeart/2005/8/layout/hierarchy1"/>
    <dgm:cxn modelId="{49AD9967-86F3-48A0-85B1-00E66EAA5EC6}" type="presParOf" srcId="{00313D78-F6D1-4704-9AB3-FFAB93A94A76}" destId="{E9DEE497-2A41-4469-9EC4-905BCDE95EC8}" srcOrd="0" destOrd="0" presId="urn:microsoft.com/office/officeart/2005/8/layout/hierarchy1"/>
    <dgm:cxn modelId="{EAFB8AE3-31DB-4454-BF67-A1F2F292C9BC}" type="presParOf" srcId="{E9DEE497-2A41-4469-9EC4-905BCDE95EC8}" destId="{2F69D0C6-14DD-41CA-ADBC-8F485041A440}" srcOrd="0" destOrd="0" presId="urn:microsoft.com/office/officeart/2005/8/layout/hierarchy1"/>
    <dgm:cxn modelId="{5117F6F0-1B79-4FF5-B22E-F67CA7067831}" type="presParOf" srcId="{E9DEE497-2A41-4469-9EC4-905BCDE95EC8}" destId="{0336F497-CFEB-4BCF-8AA1-29FBB2E17AF1}" srcOrd="1" destOrd="0" presId="urn:microsoft.com/office/officeart/2005/8/layout/hierarchy1"/>
    <dgm:cxn modelId="{36C35A21-D15D-439F-8666-751952F606E8}" type="presParOf" srcId="{00313D78-F6D1-4704-9AB3-FFAB93A94A76}" destId="{1A837034-3CE9-412E-81CD-28D6E8144A75}" srcOrd="1" destOrd="0" presId="urn:microsoft.com/office/officeart/2005/8/layout/hierarchy1"/>
    <dgm:cxn modelId="{BD4ECDE3-2E19-4C63-B858-2CA101C5C790}" type="presParOf" srcId="{CC31FF65-97C0-4168-AC40-CB4072D00D54}" destId="{4FC4B4CF-E830-472C-8839-279DCE78CD7C}" srcOrd="2" destOrd="0" presId="urn:microsoft.com/office/officeart/2005/8/layout/hierarchy1"/>
    <dgm:cxn modelId="{4DFC2892-C2CF-41B4-BED1-57DA92C722E2}" type="presParOf" srcId="{CC31FF65-97C0-4168-AC40-CB4072D00D54}" destId="{CD6BC47B-31F5-4F6B-A2E7-16A3F12DAD44}" srcOrd="3" destOrd="0" presId="urn:microsoft.com/office/officeart/2005/8/layout/hierarchy1"/>
    <dgm:cxn modelId="{E425C164-11A0-481F-8603-2EE7F54ED60D}" type="presParOf" srcId="{CD6BC47B-31F5-4F6B-A2E7-16A3F12DAD44}" destId="{5D21CE93-149B-4BAE-BB06-3DEC66DB7002}" srcOrd="0" destOrd="0" presId="urn:microsoft.com/office/officeart/2005/8/layout/hierarchy1"/>
    <dgm:cxn modelId="{E82B5FDA-5B75-4B4B-88EB-68786D85F67A}" type="presParOf" srcId="{5D21CE93-149B-4BAE-BB06-3DEC66DB7002}" destId="{BF1ADEA2-501A-43EF-9467-B27C7D07F22C}" srcOrd="0" destOrd="0" presId="urn:microsoft.com/office/officeart/2005/8/layout/hierarchy1"/>
    <dgm:cxn modelId="{113C7B64-3106-4671-B7A3-95A9941E4DD0}" type="presParOf" srcId="{5D21CE93-149B-4BAE-BB06-3DEC66DB7002}" destId="{2C06AB32-AEB1-417D-97BE-0159D39CE07F}" srcOrd="1" destOrd="0" presId="urn:microsoft.com/office/officeart/2005/8/layout/hierarchy1"/>
    <dgm:cxn modelId="{95703B44-1DDC-48B3-AAA9-34B7D0CD5506}" type="presParOf" srcId="{CD6BC47B-31F5-4F6B-A2E7-16A3F12DAD44}" destId="{5FDD889D-E22A-4536-B115-FDC23C7480A2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BE8C2D-B17B-4F48-89D4-D21D767B7B4F}" type="doc">
      <dgm:prSet loTypeId="urn:microsoft.com/office/officeart/2005/8/layout/vList5" loCatId="list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40AAFFAB-A536-420B-912E-1D6D21863B01}">
      <dgm:prSet phldrT="[Текст]" cust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ru-RU" sz="2400" b="1" u="none" dirty="0" smtClean="0">
              <a:solidFill>
                <a:schemeClr val="accent2">
                  <a:lumMod val="75000"/>
                </a:schemeClr>
              </a:solidFill>
            </a:rPr>
            <a:t>Образование, воспитание и защита прав детей</a:t>
          </a:r>
          <a:endParaRPr lang="ru-RU" sz="2400" b="1" u="none" dirty="0">
            <a:solidFill>
              <a:schemeClr val="accent2">
                <a:lumMod val="75000"/>
              </a:schemeClr>
            </a:solidFill>
          </a:endParaRPr>
        </a:p>
      </dgm:t>
    </dgm:pt>
    <dgm:pt modelId="{AE79A4AD-1865-471C-824F-5285A1D45731}" type="parTrans" cxnId="{2AE15867-5C4C-4627-A4D5-28270A020118}">
      <dgm:prSet/>
      <dgm:spPr/>
      <dgm:t>
        <a:bodyPr/>
        <a:lstStyle/>
        <a:p>
          <a:endParaRPr lang="ru-RU"/>
        </a:p>
      </dgm:t>
    </dgm:pt>
    <dgm:pt modelId="{C189704F-334F-4B1B-A262-481790E80086}" type="sibTrans" cxnId="{2AE15867-5C4C-4627-A4D5-28270A020118}">
      <dgm:prSet/>
      <dgm:spPr/>
      <dgm:t>
        <a:bodyPr/>
        <a:lstStyle/>
        <a:p>
          <a:endParaRPr lang="ru-RU"/>
        </a:p>
      </dgm:t>
    </dgm:pt>
    <dgm:pt modelId="{8EAE7904-69A9-4D0E-A411-A35B18F60C3C}">
      <dgm:prSet phldrT="[Текст]" custT="1"/>
      <dgm:spPr>
        <a:solidFill>
          <a:schemeClr val="bg1">
            <a:alpha val="90000"/>
          </a:schemeClr>
        </a:solidFill>
        <a:ln>
          <a:solidFill>
            <a:schemeClr val="accent6">
              <a:lumMod val="75000"/>
              <a:alpha val="90000"/>
            </a:schemeClr>
          </a:solidFill>
        </a:ln>
      </dgm:spPr>
      <dgm:t>
        <a:bodyPr/>
        <a:lstStyle/>
        <a:p>
          <a:r>
            <a:rPr lang="ru-RU" sz="1400" u="none" dirty="0" smtClean="0">
              <a:solidFill>
                <a:schemeClr val="accent2">
                  <a:lumMod val="75000"/>
                </a:schemeClr>
              </a:solidFill>
            </a:rPr>
            <a:t>Департамент государственной политики в сфере общего образования</a:t>
          </a:r>
          <a:br>
            <a:rPr lang="ru-RU" sz="1400" u="none" dirty="0" smtClean="0">
              <a:solidFill>
                <a:schemeClr val="accent2">
                  <a:lumMod val="75000"/>
                </a:schemeClr>
              </a:solidFill>
            </a:rPr>
          </a:br>
          <a:r>
            <a:rPr lang="ru-RU" sz="1400" u="none" dirty="0" smtClean="0">
              <a:solidFill>
                <a:schemeClr val="accent2">
                  <a:lumMod val="75000"/>
                </a:schemeClr>
              </a:solidFill>
            </a:rPr>
            <a:t>Департамент государственной политики в сфере оценки качества общего образования</a:t>
          </a:r>
          <a:br>
            <a:rPr lang="ru-RU" sz="1400" u="none" dirty="0" smtClean="0">
              <a:solidFill>
                <a:schemeClr val="accent2">
                  <a:lumMod val="75000"/>
                </a:schemeClr>
              </a:solidFill>
            </a:rPr>
          </a:br>
          <a:r>
            <a:rPr lang="ru-RU" sz="1400" u="none" dirty="0" smtClean="0">
              <a:solidFill>
                <a:schemeClr val="accent2">
                  <a:lumMod val="75000"/>
                </a:schemeClr>
              </a:solidFill>
            </a:rPr>
            <a:t>Департамент государственной политики в сфере профессионального образования и опережающей подготовки кадров</a:t>
          </a:r>
          <a:br>
            <a:rPr lang="ru-RU" sz="1400" u="none" dirty="0" smtClean="0">
              <a:solidFill>
                <a:schemeClr val="accent2">
                  <a:lumMod val="75000"/>
                </a:schemeClr>
              </a:solidFill>
            </a:rPr>
          </a:br>
          <a:r>
            <a:rPr lang="ru-RU" sz="1400" u="none" dirty="0" smtClean="0">
              <a:solidFill>
                <a:schemeClr val="accent2">
                  <a:lumMod val="75000"/>
                </a:schemeClr>
              </a:solidFill>
            </a:rPr>
            <a:t>Департамент государственной политики в сфере воспитания, дополнительного образования и детского отдыха</a:t>
          </a:r>
          <a:br>
            <a:rPr lang="ru-RU" sz="1400" u="none" dirty="0" smtClean="0">
              <a:solidFill>
                <a:schemeClr val="accent2">
                  <a:lumMod val="75000"/>
                </a:schemeClr>
              </a:solidFill>
            </a:rPr>
          </a:br>
          <a:r>
            <a:rPr lang="ru-RU" sz="1400" u="none" dirty="0" smtClean="0">
              <a:solidFill>
                <a:schemeClr val="accent2">
                  <a:lumMod val="75000"/>
                </a:schemeClr>
              </a:solidFill>
            </a:rPr>
            <a:t>Департамент государственной политики в сфере защиты прав детей</a:t>
          </a:r>
          <a:br>
            <a:rPr lang="ru-RU" sz="1400" u="none" dirty="0" smtClean="0">
              <a:solidFill>
                <a:schemeClr val="accent2">
                  <a:lumMod val="75000"/>
                </a:schemeClr>
              </a:solidFill>
            </a:rPr>
          </a:br>
          <a:r>
            <a:rPr lang="ru-RU" sz="1400" u="none" dirty="0" smtClean="0">
              <a:solidFill>
                <a:schemeClr val="accent2">
                  <a:lumMod val="75000"/>
                </a:schemeClr>
              </a:solidFill>
            </a:rPr>
            <a:t>Департамент стратегии, анализа, прогноза и проектной деятельности в сфере образования</a:t>
          </a:r>
          <a:endParaRPr lang="ru-RU" sz="1400" u="none" dirty="0">
            <a:solidFill>
              <a:schemeClr val="accent2">
                <a:lumMod val="75000"/>
              </a:schemeClr>
            </a:solidFill>
          </a:endParaRPr>
        </a:p>
      </dgm:t>
    </dgm:pt>
    <dgm:pt modelId="{947A258F-CF6F-4B09-960A-B9A9A1DD843B}" type="parTrans" cxnId="{43CD808D-A30D-4A62-8118-8220767CCB7E}">
      <dgm:prSet/>
      <dgm:spPr/>
      <dgm:t>
        <a:bodyPr/>
        <a:lstStyle/>
        <a:p>
          <a:endParaRPr lang="ru-RU"/>
        </a:p>
      </dgm:t>
    </dgm:pt>
    <dgm:pt modelId="{3081BB39-4FBB-4CBE-9CF4-4319BFA58B94}" type="sibTrans" cxnId="{43CD808D-A30D-4A62-8118-8220767CCB7E}">
      <dgm:prSet/>
      <dgm:spPr/>
      <dgm:t>
        <a:bodyPr/>
        <a:lstStyle/>
        <a:p>
          <a:endParaRPr lang="ru-RU"/>
        </a:p>
      </dgm:t>
    </dgm:pt>
    <dgm:pt modelId="{E259D5EF-AD48-4702-8C1F-61D2F3317971}">
      <dgm:prSet phldrT="[Текст]" cust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ru-RU" sz="2400" b="1" u="none" dirty="0" smtClean="0">
              <a:solidFill>
                <a:schemeClr val="accent2">
                  <a:lumMod val="75000"/>
                </a:schemeClr>
              </a:solidFill>
            </a:rPr>
            <a:t>Проектная, правовая и международная деятельность</a:t>
          </a:r>
          <a:endParaRPr lang="ru-RU" sz="2400" b="1" u="none" dirty="0">
            <a:solidFill>
              <a:schemeClr val="accent2">
                <a:lumMod val="75000"/>
              </a:schemeClr>
            </a:solidFill>
          </a:endParaRPr>
        </a:p>
      </dgm:t>
    </dgm:pt>
    <dgm:pt modelId="{5D5DA854-5139-48C8-8408-6870085F12DA}" type="parTrans" cxnId="{802594D3-82C5-45AB-8364-8D8B963096A3}">
      <dgm:prSet/>
      <dgm:spPr/>
      <dgm:t>
        <a:bodyPr/>
        <a:lstStyle/>
        <a:p>
          <a:endParaRPr lang="ru-RU"/>
        </a:p>
      </dgm:t>
    </dgm:pt>
    <dgm:pt modelId="{11408AE6-C73C-4189-B5A2-D58ECA311DF5}" type="sibTrans" cxnId="{802594D3-82C5-45AB-8364-8D8B963096A3}">
      <dgm:prSet/>
      <dgm:spPr/>
      <dgm:t>
        <a:bodyPr/>
        <a:lstStyle/>
        <a:p>
          <a:endParaRPr lang="ru-RU"/>
        </a:p>
      </dgm:t>
    </dgm:pt>
    <dgm:pt modelId="{EF586722-00DF-499E-8F18-A458D336B25B}">
      <dgm:prSet phldrT="[Текст]"/>
      <dgm:spPr>
        <a:solidFill>
          <a:schemeClr val="bg1">
            <a:alpha val="90000"/>
          </a:schemeClr>
        </a:solidFill>
        <a:ln>
          <a:solidFill>
            <a:schemeClr val="accent6">
              <a:lumMod val="75000"/>
              <a:alpha val="90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accent2">
                  <a:lumMod val="75000"/>
                </a:schemeClr>
              </a:solidFill>
            </a:rPr>
            <a:t>Департамент развития педагогических кадров и контроля управления ресурсами</a:t>
          </a:r>
          <a:br>
            <a:rPr lang="ru-RU" dirty="0" smtClean="0">
              <a:solidFill>
                <a:schemeClr val="accent2">
                  <a:lumMod val="75000"/>
                </a:schemeClr>
              </a:solidFill>
            </a:rPr>
          </a:br>
          <a:r>
            <a:rPr lang="ru-RU" dirty="0" smtClean="0">
              <a:solidFill>
                <a:schemeClr val="accent2">
                  <a:lumMod val="75000"/>
                </a:schemeClr>
              </a:solidFill>
            </a:rPr>
            <a:t>Правовой департамент</a:t>
          </a:r>
          <a:br>
            <a:rPr lang="ru-RU" dirty="0" smtClean="0">
              <a:solidFill>
                <a:schemeClr val="accent2">
                  <a:lumMod val="75000"/>
                </a:schemeClr>
              </a:solidFill>
            </a:rPr>
          </a:br>
          <a:r>
            <a:rPr lang="ru-RU" dirty="0" smtClean="0">
              <a:solidFill>
                <a:schemeClr val="accent2">
                  <a:lumMod val="75000"/>
                </a:schemeClr>
              </a:solidFill>
            </a:rPr>
            <a:t>Департамент международного сотрудничества и связей с общественностью</a:t>
          </a:r>
          <a:endParaRPr lang="ru-RU" dirty="0">
            <a:solidFill>
              <a:schemeClr val="accent2">
                <a:lumMod val="75000"/>
              </a:schemeClr>
            </a:solidFill>
          </a:endParaRPr>
        </a:p>
      </dgm:t>
    </dgm:pt>
    <dgm:pt modelId="{1AFC6F75-C36B-448B-A404-546669623B71}" type="parTrans" cxnId="{1B1035C1-3EF1-4D16-9128-970EA872FD9B}">
      <dgm:prSet/>
      <dgm:spPr/>
      <dgm:t>
        <a:bodyPr/>
        <a:lstStyle/>
        <a:p>
          <a:endParaRPr lang="ru-RU"/>
        </a:p>
      </dgm:t>
    </dgm:pt>
    <dgm:pt modelId="{4985A366-0743-4CE9-9033-4967CB43B097}" type="sibTrans" cxnId="{1B1035C1-3EF1-4D16-9128-970EA872FD9B}">
      <dgm:prSet/>
      <dgm:spPr/>
      <dgm:t>
        <a:bodyPr/>
        <a:lstStyle/>
        <a:p>
          <a:endParaRPr lang="ru-RU"/>
        </a:p>
      </dgm:t>
    </dgm:pt>
    <dgm:pt modelId="{CA861444-7D5E-4F5B-AFA5-4F81D5221DF9}">
      <dgm:prSet phldrT="[Текст]" cust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ru-RU" sz="2400" b="1" u="none" dirty="0" smtClean="0">
              <a:solidFill>
                <a:schemeClr val="accent2">
                  <a:lumMod val="75000"/>
                </a:schemeClr>
              </a:solidFill>
            </a:rPr>
            <a:t>Обеспечение деятельности</a:t>
          </a:r>
          <a:endParaRPr lang="ru-RU" sz="2400" b="1" u="none" dirty="0">
            <a:solidFill>
              <a:schemeClr val="accent2">
                <a:lumMod val="75000"/>
              </a:schemeClr>
            </a:solidFill>
          </a:endParaRPr>
        </a:p>
      </dgm:t>
    </dgm:pt>
    <dgm:pt modelId="{70D62404-D84F-4F5D-8939-4F997CDCE9C1}" type="parTrans" cxnId="{A16249F1-2450-4C86-BA59-900A372F8187}">
      <dgm:prSet/>
      <dgm:spPr/>
      <dgm:t>
        <a:bodyPr/>
        <a:lstStyle/>
        <a:p>
          <a:endParaRPr lang="ru-RU"/>
        </a:p>
      </dgm:t>
    </dgm:pt>
    <dgm:pt modelId="{17294B50-EDC5-4F31-AB5C-4E8F16CE214F}" type="sibTrans" cxnId="{A16249F1-2450-4C86-BA59-900A372F8187}">
      <dgm:prSet/>
      <dgm:spPr/>
      <dgm:t>
        <a:bodyPr/>
        <a:lstStyle/>
        <a:p>
          <a:endParaRPr lang="ru-RU"/>
        </a:p>
      </dgm:t>
    </dgm:pt>
    <dgm:pt modelId="{A05588FC-26A4-454A-BA57-AAEB9849DAD8}">
      <dgm:prSet phldrT="[Текст]"/>
      <dgm:spPr>
        <a:solidFill>
          <a:schemeClr val="bg1">
            <a:alpha val="90000"/>
          </a:schemeClr>
        </a:solidFill>
        <a:ln>
          <a:solidFill>
            <a:schemeClr val="accent6">
              <a:lumMod val="75000"/>
              <a:alpha val="90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accent2">
                  <a:lumMod val="75000"/>
                </a:schemeClr>
              </a:solidFill>
            </a:rPr>
            <a:t>Департамент организации бюджетного процесса</a:t>
          </a:r>
          <a:br>
            <a:rPr lang="ru-RU" dirty="0" smtClean="0">
              <a:solidFill>
                <a:schemeClr val="accent2">
                  <a:lumMod val="75000"/>
                </a:schemeClr>
              </a:solidFill>
            </a:rPr>
          </a:br>
          <a:r>
            <a:rPr lang="ru-RU" dirty="0" smtClean="0">
              <a:solidFill>
                <a:schemeClr val="accent2">
                  <a:lumMod val="75000"/>
                </a:schemeClr>
              </a:solidFill>
            </a:rPr>
            <a:t>Департамент государственной службы и кадров</a:t>
          </a:r>
          <a:br>
            <a:rPr lang="ru-RU" dirty="0" smtClean="0">
              <a:solidFill>
                <a:schemeClr val="accent2">
                  <a:lumMod val="75000"/>
                </a:schemeClr>
              </a:solidFill>
            </a:rPr>
          </a:br>
          <a:r>
            <a:rPr lang="ru-RU" dirty="0" smtClean="0">
              <a:solidFill>
                <a:schemeClr val="accent2">
                  <a:lumMod val="75000"/>
                </a:schemeClr>
              </a:solidFill>
            </a:rPr>
            <a:t>Департамент управления сетью подведомственных организаций</a:t>
          </a:r>
          <a:br>
            <a:rPr lang="ru-RU" dirty="0" smtClean="0">
              <a:solidFill>
                <a:schemeClr val="accent2">
                  <a:lumMod val="75000"/>
                </a:schemeClr>
              </a:solidFill>
            </a:rPr>
          </a:br>
          <a:r>
            <a:rPr lang="ru-RU" dirty="0" smtClean="0">
              <a:solidFill>
                <a:schemeClr val="accent2">
                  <a:lumMod val="75000"/>
                </a:schemeClr>
              </a:solidFill>
            </a:rPr>
            <a:t>Департамент управления делами</a:t>
          </a:r>
          <a:endParaRPr lang="ru-RU" dirty="0">
            <a:solidFill>
              <a:schemeClr val="accent2">
                <a:lumMod val="75000"/>
              </a:schemeClr>
            </a:solidFill>
          </a:endParaRPr>
        </a:p>
      </dgm:t>
    </dgm:pt>
    <dgm:pt modelId="{CBB3EDB3-21BD-4702-BDB5-D88BE0F73990}" type="parTrans" cxnId="{E2AD67BE-E762-4A57-BE9C-652C15100157}">
      <dgm:prSet/>
      <dgm:spPr/>
      <dgm:t>
        <a:bodyPr/>
        <a:lstStyle/>
        <a:p>
          <a:endParaRPr lang="ru-RU"/>
        </a:p>
      </dgm:t>
    </dgm:pt>
    <dgm:pt modelId="{3AF268CD-A1DD-49A9-B063-17E2D1D7D71E}" type="sibTrans" cxnId="{E2AD67BE-E762-4A57-BE9C-652C15100157}">
      <dgm:prSet/>
      <dgm:spPr/>
      <dgm:t>
        <a:bodyPr/>
        <a:lstStyle/>
        <a:p>
          <a:endParaRPr lang="ru-RU"/>
        </a:p>
      </dgm:t>
    </dgm:pt>
    <dgm:pt modelId="{EEDA68E8-19D4-4613-9D55-78569EB73333}" type="pres">
      <dgm:prSet presAssocID="{29BE8C2D-B17B-4F48-89D4-D21D767B7B4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FA0207-F3D7-4C6F-B49D-0B3B38F6053C}" type="pres">
      <dgm:prSet presAssocID="{40AAFFAB-A536-420B-912E-1D6D21863B01}" presName="linNode" presStyleCnt="0"/>
      <dgm:spPr/>
    </dgm:pt>
    <dgm:pt modelId="{58E2E031-FD52-4D80-B582-9FD21A4A78E6}" type="pres">
      <dgm:prSet presAssocID="{40AAFFAB-A536-420B-912E-1D6D21863B01}" presName="parentText" presStyleLbl="node1" presStyleIdx="0" presStyleCnt="3" custScaleX="76504" custScaleY="11479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069CCA-D7D8-4BD0-ABC5-9671201431F9}" type="pres">
      <dgm:prSet presAssocID="{40AAFFAB-A536-420B-912E-1D6D21863B01}" presName="descendantText" presStyleLbl="alignAccFollowNode1" presStyleIdx="0" presStyleCnt="3" custScaleX="112806" custScaleY="1150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8AD4DC-3888-4E79-8809-3969FC52A3F7}" type="pres">
      <dgm:prSet presAssocID="{C189704F-334F-4B1B-A262-481790E80086}" presName="sp" presStyleCnt="0"/>
      <dgm:spPr/>
    </dgm:pt>
    <dgm:pt modelId="{2A234483-BB00-4368-BCAC-F543E902F696}" type="pres">
      <dgm:prSet presAssocID="{E259D5EF-AD48-4702-8C1F-61D2F3317971}" presName="linNode" presStyleCnt="0"/>
      <dgm:spPr/>
    </dgm:pt>
    <dgm:pt modelId="{3975FD4D-A94F-424A-BA0B-EAFA2FE30445}" type="pres">
      <dgm:prSet presAssocID="{E259D5EF-AD48-4702-8C1F-61D2F3317971}" presName="parentText" presStyleLbl="node1" presStyleIdx="1" presStyleCnt="3" custScaleX="99617" custScaleY="5389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C12262-7E31-4E54-849D-C4B60B792E0C}" type="pres">
      <dgm:prSet presAssocID="{E259D5EF-AD48-4702-8C1F-61D2F3317971}" presName="descendantText" presStyleLbl="alignAccFollowNode1" presStyleIdx="1" presStyleCnt="3" custScaleX="151377" custScaleY="66404" custLinFactNeighborX="-5444" custLinFactNeighborY="-3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38E398-5DCF-47CA-A11A-24A4EC884D8F}" type="pres">
      <dgm:prSet presAssocID="{11408AE6-C73C-4189-B5A2-D58ECA311DF5}" presName="sp" presStyleCnt="0"/>
      <dgm:spPr/>
    </dgm:pt>
    <dgm:pt modelId="{FBD3DC65-1771-4666-B2E4-1F117CD2D8EB}" type="pres">
      <dgm:prSet presAssocID="{CA861444-7D5E-4F5B-AFA5-4F81D5221DF9}" presName="linNode" presStyleCnt="0"/>
      <dgm:spPr/>
    </dgm:pt>
    <dgm:pt modelId="{720BF4C1-09E0-4075-BFF2-FD441E0A519C}" type="pres">
      <dgm:prSet presAssocID="{CA861444-7D5E-4F5B-AFA5-4F81D5221DF9}" presName="parentText" presStyleLbl="node1" presStyleIdx="2" presStyleCnt="3" custScaleY="49958" custLinFactNeighborX="1697" custLinFactNeighborY="-59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305E97-CC22-4616-8EFC-2C081EDC4A27}" type="pres">
      <dgm:prSet presAssocID="{CA861444-7D5E-4F5B-AFA5-4F81D5221DF9}" presName="descendantText" presStyleLbl="alignAccFollowNode1" presStyleIdx="2" presStyleCnt="3" custScaleX="148080" custScaleY="587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EBD1D4-D0BA-4B2A-9187-D1D099713953}" type="presOf" srcId="{CA861444-7D5E-4F5B-AFA5-4F81D5221DF9}" destId="{720BF4C1-09E0-4075-BFF2-FD441E0A519C}" srcOrd="0" destOrd="0" presId="urn:microsoft.com/office/officeart/2005/8/layout/vList5"/>
    <dgm:cxn modelId="{D2B2C111-4700-4E08-BC2A-B62B3E10DE0A}" type="presOf" srcId="{8EAE7904-69A9-4D0E-A411-A35B18F60C3C}" destId="{08069CCA-D7D8-4BD0-ABC5-9671201431F9}" srcOrd="0" destOrd="0" presId="urn:microsoft.com/office/officeart/2005/8/layout/vList5"/>
    <dgm:cxn modelId="{E4CB5AEC-6559-43E2-8908-0449500619C6}" type="presOf" srcId="{A05588FC-26A4-454A-BA57-AAEB9849DAD8}" destId="{A7305E97-CC22-4616-8EFC-2C081EDC4A27}" srcOrd="0" destOrd="0" presId="urn:microsoft.com/office/officeart/2005/8/layout/vList5"/>
    <dgm:cxn modelId="{AB141C2D-17C8-44E6-86E5-81900182D22C}" type="presOf" srcId="{EF586722-00DF-499E-8F18-A458D336B25B}" destId="{37C12262-7E31-4E54-849D-C4B60B792E0C}" srcOrd="0" destOrd="0" presId="urn:microsoft.com/office/officeart/2005/8/layout/vList5"/>
    <dgm:cxn modelId="{B93E9422-A463-4564-B979-24D7F7B28B81}" type="presOf" srcId="{29BE8C2D-B17B-4F48-89D4-D21D767B7B4F}" destId="{EEDA68E8-19D4-4613-9D55-78569EB73333}" srcOrd="0" destOrd="0" presId="urn:microsoft.com/office/officeart/2005/8/layout/vList5"/>
    <dgm:cxn modelId="{802594D3-82C5-45AB-8364-8D8B963096A3}" srcId="{29BE8C2D-B17B-4F48-89D4-D21D767B7B4F}" destId="{E259D5EF-AD48-4702-8C1F-61D2F3317971}" srcOrd="1" destOrd="0" parTransId="{5D5DA854-5139-48C8-8408-6870085F12DA}" sibTransId="{11408AE6-C73C-4189-B5A2-D58ECA311DF5}"/>
    <dgm:cxn modelId="{1B1035C1-3EF1-4D16-9128-970EA872FD9B}" srcId="{E259D5EF-AD48-4702-8C1F-61D2F3317971}" destId="{EF586722-00DF-499E-8F18-A458D336B25B}" srcOrd="0" destOrd="0" parTransId="{1AFC6F75-C36B-448B-A404-546669623B71}" sibTransId="{4985A366-0743-4CE9-9033-4967CB43B097}"/>
    <dgm:cxn modelId="{2AE15867-5C4C-4627-A4D5-28270A020118}" srcId="{29BE8C2D-B17B-4F48-89D4-D21D767B7B4F}" destId="{40AAFFAB-A536-420B-912E-1D6D21863B01}" srcOrd="0" destOrd="0" parTransId="{AE79A4AD-1865-471C-824F-5285A1D45731}" sibTransId="{C189704F-334F-4B1B-A262-481790E80086}"/>
    <dgm:cxn modelId="{A16249F1-2450-4C86-BA59-900A372F8187}" srcId="{29BE8C2D-B17B-4F48-89D4-D21D767B7B4F}" destId="{CA861444-7D5E-4F5B-AFA5-4F81D5221DF9}" srcOrd="2" destOrd="0" parTransId="{70D62404-D84F-4F5D-8939-4F997CDCE9C1}" sibTransId="{17294B50-EDC5-4F31-AB5C-4E8F16CE214F}"/>
    <dgm:cxn modelId="{2532D428-F194-4A6E-AB2E-5D14911D2909}" type="presOf" srcId="{40AAFFAB-A536-420B-912E-1D6D21863B01}" destId="{58E2E031-FD52-4D80-B582-9FD21A4A78E6}" srcOrd="0" destOrd="0" presId="urn:microsoft.com/office/officeart/2005/8/layout/vList5"/>
    <dgm:cxn modelId="{43CD808D-A30D-4A62-8118-8220767CCB7E}" srcId="{40AAFFAB-A536-420B-912E-1D6D21863B01}" destId="{8EAE7904-69A9-4D0E-A411-A35B18F60C3C}" srcOrd="0" destOrd="0" parTransId="{947A258F-CF6F-4B09-960A-B9A9A1DD843B}" sibTransId="{3081BB39-4FBB-4CBE-9CF4-4319BFA58B94}"/>
    <dgm:cxn modelId="{E2AD67BE-E762-4A57-BE9C-652C15100157}" srcId="{CA861444-7D5E-4F5B-AFA5-4F81D5221DF9}" destId="{A05588FC-26A4-454A-BA57-AAEB9849DAD8}" srcOrd="0" destOrd="0" parTransId="{CBB3EDB3-21BD-4702-BDB5-D88BE0F73990}" sibTransId="{3AF268CD-A1DD-49A9-B063-17E2D1D7D71E}"/>
    <dgm:cxn modelId="{4EA2DF9D-94E5-4BC9-A427-3CFCF9BE004B}" type="presOf" srcId="{E259D5EF-AD48-4702-8C1F-61D2F3317971}" destId="{3975FD4D-A94F-424A-BA0B-EAFA2FE30445}" srcOrd="0" destOrd="0" presId="urn:microsoft.com/office/officeart/2005/8/layout/vList5"/>
    <dgm:cxn modelId="{1F77B9AC-ED18-4285-92EA-E64F99650350}" type="presParOf" srcId="{EEDA68E8-19D4-4613-9D55-78569EB73333}" destId="{34FA0207-F3D7-4C6F-B49D-0B3B38F6053C}" srcOrd="0" destOrd="0" presId="urn:microsoft.com/office/officeart/2005/8/layout/vList5"/>
    <dgm:cxn modelId="{25D9C01B-CFD0-4B84-816F-A66F6195AA86}" type="presParOf" srcId="{34FA0207-F3D7-4C6F-B49D-0B3B38F6053C}" destId="{58E2E031-FD52-4D80-B582-9FD21A4A78E6}" srcOrd="0" destOrd="0" presId="urn:microsoft.com/office/officeart/2005/8/layout/vList5"/>
    <dgm:cxn modelId="{3412108B-6A71-4052-833A-65EF3DD43F41}" type="presParOf" srcId="{34FA0207-F3D7-4C6F-B49D-0B3B38F6053C}" destId="{08069CCA-D7D8-4BD0-ABC5-9671201431F9}" srcOrd="1" destOrd="0" presId="urn:microsoft.com/office/officeart/2005/8/layout/vList5"/>
    <dgm:cxn modelId="{01BA3BA3-ADF6-427D-893D-0B9862F35663}" type="presParOf" srcId="{EEDA68E8-19D4-4613-9D55-78569EB73333}" destId="{1F8AD4DC-3888-4E79-8809-3969FC52A3F7}" srcOrd="1" destOrd="0" presId="urn:microsoft.com/office/officeart/2005/8/layout/vList5"/>
    <dgm:cxn modelId="{7C528793-CBB8-4D50-A494-38BC6BC7D25C}" type="presParOf" srcId="{EEDA68E8-19D4-4613-9D55-78569EB73333}" destId="{2A234483-BB00-4368-BCAC-F543E902F696}" srcOrd="2" destOrd="0" presId="urn:microsoft.com/office/officeart/2005/8/layout/vList5"/>
    <dgm:cxn modelId="{C94E3366-5C8F-48A6-9784-88664780F0E6}" type="presParOf" srcId="{2A234483-BB00-4368-BCAC-F543E902F696}" destId="{3975FD4D-A94F-424A-BA0B-EAFA2FE30445}" srcOrd="0" destOrd="0" presId="urn:microsoft.com/office/officeart/2005/8/layout/vList5"/>
    <dgm:cxn modelId="{344AF838-72AC-43E1-A345-1221DE9D09DA}" type="presParOf" srcId="{2A234483-BB00-4368-BCAC-F543E902F696}" destId="{37C12262-7E31-4E54-849D-C4B60B792E0C}" srcOrd="1" destOrd="0" presId="urn:microsoft.com/office/officeart/2005/8/layout/vList5"/>
    <dgm:cxn modelId="{3BB0252F-39FD-45FA-8C58-467F4812A4A8}" type="presParOf" srcId="{EEDA68E8-19D4-4613-9D55-78569EB73333}" destId="{C138E398-5DCF-47CA-A11A-24A4EC884D8F}" srcOrd="3" destOrd="0" presId="urn:microsoft.com/office/officeart/2005/8/layout/vList5"/>
    <dgm:cxn modelId="{E8AE3C95-ED6C-4F53-A50B-553A7F6233B6}" type="presParOf" srcId="{EEDA68E8-19D4-4613-9D55-78569EB73333}" destId="{FBD3DC65-1771-4666-B2E4-1F117CD2D8EB}" srcOrd="4" destOrd="0" presId="urn:microsoft.com/office/officeart/2005/8/layout/vList5"/>
    <dgm:cxn modelId="{BF0F0810-13B7-4671-A49F-EFEF3EF6601A}" type="presParOf" srcId="{FBD3DC65-1771-4666-B2E4-1F117CD2D8EB}" destId="{720BF4C1-09E0-4075-BFF2-FD441E0A519C}" srcOrd="0" destOrd="0" presId="urn:microsoft.com/office/officeart/2005/8/layout/vList5"/>
    <dgm:cxn modelId="{D7668595-A0A8-44BF-B2EE-EE9DDEF1EDA1}" type="presParOf" srcId="{FBD3DC65-1771-4666-B2E4-1F117CD2D8EB}" destId="{A7305E97-CC22-4616-8EFC-2C081EDC4A27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89E08-7130-40B6-BDCE-C4C820B06D0D}" type="datetimeFigureOut">
              <a:rPr lang="ru-RU"/>
              <a:pPr>
                <a:defRPr/>
              </a:pPr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0BBF9-A2DA-4396-9108-0C90136C5E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36B44-CB86-4012-ADF9-40F420B0FAC2}" type="datetimeFigureOut">
              <a:rPr lang="ru-RU"/>
              <a:pPr>
                <a:defRPr/>
              </a:pPr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9ACE9-5579-4E58-B7F4-D7AA0045B3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DF6E7-39B0-4D52-8238-9E9A893BABB9}" type="datetimeFigureOut">
              <a:rPr lang="ru-RU"/>
              <a:pPr>
                <a:defRPr/>
              </a:pPr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BDED3-5C69-4C9C-BCA2-388C45AC03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4135B-E9A9-4F9B-8264-B63646333B69}" type="datetimeFigureOut">
              <a:rPr lang="ru-RU"/>
              <a:pPr>
                <a:defRPr/>
              </a:pPr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E9310-0D42-49A8-A2BB-3246677623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A7E88-A163-467C-AFEA-EF98410CE429}" type="datetimeFigureOut">
              <a:rPr lang="ru-RU"/>
              <a:pPr>
                <a:defRPr/>
              </a:pPr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5F4B5-D08E-41F5-97F1-B4A334CDF3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2A41F-D68E-43FE-9F36-8D13A4426247}" type="datetimeFigureOut">
              <a:rPr lang="ru-RU"/>
              <a:pPr>
                <a:defRPr/>
              </a:pPr>
              <a:t>16.10.2019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46B3A-1081-456B-818F-509F064245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B7A83-A0A0-4BE8-9401-5E3FF231FC88}" type="datetimeFigureOut">
              <a:rPr lang="ru-RU"/>
              <a:pPr>
                <a:defRPr/>
              </a:pPr>
              <a:t>16.10.2019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617C1-7735-4D72-8966-10A5E41DD5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7C8A9-E5B3-4856-8092-A320EF225850}" type="datetimeFigureOut">
              <a:rPr lang="ru-RU"/>
              <a:pPr>
                <a:defRPr/>
              </a:pPr>
              <a:t>16.10.2019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D6F8B-9974-43EE-A296-43CF581DAF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84591-373C-4CC3-B45F-A7E7A1C83B7C}" type="datetimeFigureOut">
              <a:rPr lang="ru-RU"/>
              <a:pPr>
                <a:defRPr/>
              </a:pPr>
              <a:t>16.10.2019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9D7F8-BAB7-4F26-ADBE-31856BA4C2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56D82-CC14-4EE5-9A39-636874807785}" type="datetimeFigureOut">
              <a:rPr lang="ru-RU"/>
              <a:pPr>
                <a:defRPr/>
              </a:pPr>
              <a:t>16.10.2019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110C9-565A-4CAD-9E12-AC1AD22D05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C6299-0676-4CC8-A743-0B4801EB0772}" type="datetimeFigureOut">
              <a:rPr lang="ru-RU"/>
              <a:pPr>
                <a:defRPr/>
              </a:pPr>
              <a:t>16.10.2019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0DD7B-65ED-43ED-ACA2-16B1DB4A63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A04534-58D9-495E-92B8-5468C664F6E0}" type="datetimeFigureOut">
              <a:rPr lang="ru-RU"/>
              <a:pPr>
                <a:defRPr/>
              </a:pPr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827FBD-A7CE-4C3B-863F-1644EB627B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&#1052;&#1072;&#1081;&#1089;&#1082;&#1080;&#1081;%20&#1091;&#1082;&#1072;&#1079;_2018%20&#1055;&#1088;&#1077;&#1079;&#1080;&#1076;&#1077;&#1085;&#1090;&#1072;%20&#1056;&#1060;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НОРМАТИВНО-ПРАВОВАЯ БАЗА </a:t>
            </a:r>
            <a:b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дошкольного образования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214414" y="4643446"/>
            <a:ext cx="6400800" cy="1752600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Школа современного педагога</a:t>
            </a:r>
          </a:p>
          <a:p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2019г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 bwMode="auto">
          <a:xfrm>
            <a:off x="1500166" y="928670"/>
            <a:ext cx="640080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МДОУ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«Детский  сад № 124»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86058"/>
            <a:ext cx="8229600" cy="1143000"/>
          </a:xfrm>
        </p:spPr>
        <p:txBody>
          <a:bodyPr rtlCol="0">
            <a:normAutofit fontScale="90000"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ОБРАЗОВАНИИ 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ФЕДЕРАЦИИ» 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29 декабря 2012 года 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273- ФЗ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8229600" cy="1143000"/>
          </a:xfrm>
        </p:spPr>
        <p:txBody>
          <a:bodyPr rtlCol="0">
            <a:normAutofit fontScale="90000"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ГОСУДАРСТВЕННЫЙ ОБРАЗОВАТЕЛЬНЫЙ СТАНДАРТ ДОШКОЛЬНОГО ОБРАЗОВАНИЯ</a:t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 приказом Министерства образования и науки РФ от 17.10.2013г. № 1155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и науки РФ от 28.02.2014г. № 08-249</a:t>
            </a:r>
            <a:b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Комментарии к ФГОС дошкольного образования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1628775"/>
            <a:ext cx="7993062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None/>
              <a:defRPr/>
            </a:pPr>
            <a:endParaRPr lang="ru-RU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8229600" cy="1143000"/>
          </a:xfrm>
        </p:spPr>
        <p:txBody>
          <a:bodyPr rtlCol="0">
            <a:normAutofit fontScale="90000"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САНИТАРНО-ЭПИДЕМИОЛОГИЧЕСКИЕ ПРАВИЛА И НОРМОТИВЫ </a:t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ДОО</a:t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СанПин2.4.1.3049-13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Письмо Департамента государственной политики в сфере общего образования Министерства образования и науки РФ от 05.08.2013г. № 08-1049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1600" b="1" dirty="0" smtClean="0"/>
              <a:t>   </a:t>
            </a:r>
            <a:r>
              <a:rPr lang="ru-RU" sz="1800" b="1" dirty="0" smtClean="0"/>
              <a:t>«ОБ ОРГАНИЗАЦИИ РАЗЛИЧНЫХ ФОРМ ПРИСМОТРА И УХОДА ЗА ДЕТЬМИ </a:t>
            </a:r>
          </a:p>
          <a:p>
            <a:pPr>
              <a:buNone/>
            </a:pPr>
            <a:r>
              <a:rPr lang="ru-RU" sz="1800" b="1" dirty="0" smtClean="0"/>
              <a:t>С ЦЕЛЬЮ РЕАЛИЗАЦИИ ПРАВА НА ДОСТУПНОЕ ДОШКОЛЬНОЕ ОБРАЗОВАНИЕ»</a:t>
            </a:r>
            <a:endParaRPr lang="ru-RU" sz="1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Форма присмотра и ухода за детьми в группах полного дня, удлиненного дня и круглосуточного пребывания в государственных и муниципальных ОУ (группы общеразвивающей, компенсирующей, комбинированной и оздоровительной направленности)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Семейные дошкольные группы (на дому у воспитателя государственных и муниципальных ДОУ).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Группы кратковременного пребывания на базе ДОУ, школ, учреждений доп.образования (группы адаптации для детей от 6 мес. до 2 лет, группы развития, группы «Особый ребенок» для детей инвалидов, группы для подготовки детей к школе и др.)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Присмотр и уход за детьми с привлечением ИП (</a:t>
            </a:r>
            <a:r>
              <a:rPr lang="ru-RU" sz="1600" dirty="0" err="1" smtClean="0"/>
              <a:t>гувернерство</a:t>
            </a:r>
            <a:r>
              <a:rPr lang="ru-RU" sz="1600" dirty="0" smtClean="0"/>
              <a:t>, семейные клубы, детские центры, домашние </a:t>
            </a:r>
            <a:r>
              <a:rPr lang="ru-RU" sz="1600" dirty="0" err="1" smtClean="0"/>
              <a:t>д</a:t>
            </a:r>
            <a:r>
              <a:rPr lang="ru-RU" sz="1600" dirty="0" smtClean="0"/>
              <a:t>/с и т.д.)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14620"/>
            <a:ext cx="8229600" cy="1143000"/>
          </a:xfrm>
        </p:spPr>
        <p:txBody>
          <a:bodyPr/>
          <a:lstStyle/>
          <a:p>
            <a:r>
              <a:rPr lang="ru-RU" b="1" dirty="0" smtClean="0"/>
              <a:t>Локальные акты </a:t>
            </a:r>
            <a:br>
              <a:rPr lang="ru-RU" b="1" dirty="0" smtClean="0"/>
            </a:br>
            <a:r>
              <a:rPr lang="ru-RU" b="1" dirty="0" smtClean="0"/>
              <a:t>дошкольной образовательной организации</a:t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По научно-методическому обеспечению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Приказ </a:t>
            </a:r>
            <a:r>
              <a:rPr lang="ru-RU" dirty="0"/>
              <a:t>об утверждении основной образовательной программы дошкольного образования образовательного учреждения (Федеральный закон от 29.12.2012 №273-ФЗ, ст.12)</a:t>
            </a:r>
          </a:p>
          <a:p>
            <a:r>
              <a:rPr lang="ru-RU" dirty="0" smtClean="0"/>
              <a:t>Положение </a:t>
            </a:r>
            <a:r>
              <a:rPr lang="ru-RU" dirty="0"/>
              <a:t>о системе внутреннего мониторинга качества образования в образовательном учреждении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По организационному обеспечению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 bwMode="auto">
          <a:xfrm>
            <a:off x="928662" y="2071678"/>
            <a:ext cx="6798736" cy="3444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Устав образовательного учреждения (Федеральный закон от 29.12.2012 №273-ФЗ, ст.25)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Правила внутреннего распорядка образовательного учреждения.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Договор образовательного учреждения с учредителем.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Договор образовательного учреждения с родителями (законными представителями) воспитанников.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По кадровому обеспечению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1071538" y="1857364"/>
            <a:ext cx="6798736" cy="3444997"/>
          </a:xfrm>
        </p:spPr>
        <p:txBody>
          <a:bodyPr>
            <a:noAutofit/>
          </a:bodyPr>
          <a:lstStyle/>
          <a:p>
            <a:r>
              <a:rPr lang="ru-RU" sz="2400" dirty="0" smtClean="0"/>
              <a:t>Должностные </a:t>
            </a:r>
            <a:r>
              <a:rPr lang="ru-RU" sz="2400" dirty="0"/>
              <a:t>инструкции работников образовательного учреждения (приказ Министерства здравоохранения и социального развития Российской Федерации от 26.08.2010 №761н «Об утверждении Единого квалификационного справочника должностей руководителей, специалистов и служащих»).</a:t>
            </a:r>
          </a:p>
          <a:p>
            <a:r>
              <a:rPr lang="ru-RU" sz="2400" dirty="0" smtClean="0"/>
              <a:t>Приказ </a:t>
            </a:r>
            <a:r>
              <a:rPr lang="ru-RU" sz="2400" dirty="0"/>
              <a:t>об утверждении плана-графика повышения квалификации педагогических и руководящих работников образовательного учреждения в связи с введением ФГОС ДО.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По финансовому обеспечению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928662" y="1928802"/>
            <a:ext cx="7195127" cy="3444997"/>
          </a:xfrm>
        </p:spPr>
        <p:txBody>
          <a:bodyPr>
            <a:noAutofit/>
          </a:bodyPr>
          <a:lstStyle/>
          <a:p>
            <a:r>
              <a:rPr lang="ru-RU" sz="2400" dirty="0" smtClean="0"/>
              <a:t>Положение </a:t>
            </a:r>
            <a:r>
              <a:rPr lang="ru-RU" sz="2400" dirty="0"/>
              <a:t>об оплате труда и материальном стимулировании работников образовательного </a:t>
            </a:r>
            <a:r>
              <a:rPr lang="ru-RU" sz="2400" dirty="0" smtClean="0"/>
              <a:t>учреждения.</a:t>
            </a:r>
            <a:endParaRPr lang="ru-RU" sz="2400" dirty="0"/>
          </a:p>
          <a:p>
            <a:r>
              <a:rPr lang="ru-RU" sz="2400" dirty="0" smtClean="0"/>
              <a:t>Положение </a:t>
            </a:r>
            <a:r>
              <a:rPr lang="ru-RU" sz="2400" dirty="0"/>
              <a:t>о распределении стимулирующей части фонда оплаты труда работников образовательного учреждения.</a:t>
            </a:r>
          </a:p>
          <a:p>
            <a:r>
              <a:rPr lang="ru-RU" sz="2400" dirty="0" smtClean="0"/>
              <a:t>Положение </a:t>
            </a:r>
            <a:r>
              <a:rPr lang="ru-RU" sz="2400" dirty="0"/>
              <a:t>об оказании платных дополнительных образовательных услуг (постановление Правительства РФ от 15 августа 2013 г. N 706 "Об утверждении Правил оказания платных образовательных услуг").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По материально-техническому обеспечению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28596" y="2000240"/>
            <a:ext cx="8358246" cy="3444997"/>
          </a:xfrm>
        </p:spPr>
        <p:txBody>
          <a:bodyPr>
            <a:noAutofit/>
          </a:bodyPr>
          <a:lstStyle/>
          <a:p>
            <a:r>
              <a:rPr lang="ru-RU" sz="2200" dirty="0"/>
              <a:t>Положения о различных объектах инфраструктуры учреждения с учетом требований ФГОС ДО к образовательным учреждениям в части минимальной оснащенности  воспитательно-образовательного процесса и оборудования помещений. </a:t>
            </a:r>
          </a:p>
          <a:p>
            <a:r>
              <a:rPr lang="ru-RU" sz="2200" dirty="0"/>
              <a:t>-Положение о методическом кабинете (общие положения, задачи и направления деятельности методического кабинета, руководство и планирование работы методического кабинета, оснащение методического кабинета)</a:t>
            </a:r>
          </a:p>
          <a:p>
            <a:r>
              <a:rPr lang="ru-RU" sz="2200" dirty="0"/>
              <a:t>-Положение о музыкальном зале.</a:t>
            </a:r>
          </a:p>
          <a:p>
            <a:r>
              <a:rPr lang="ru-RU" sz="2200" dirty="0"/>
              <a:t>-Положение о физкультурном зале.</a:t>
            </a:r>
          </a:p>
          <a:p>
            <a:r>
              <a:rPr lang="ru-RU" sz="2200" dirty="0"/>
              <a:t>-Положение об </a:t>
            </a:r>
            <a:r>
              <a:rPr lang="ru-RU" sz="2200" dirty="0" smtClean="0"/>
              <a:t>изостудии   и </a:t>
            </a:r>
            <a:r>
              <a:rPr lang="ru-RU" sz="2200" dirty="0"/>
              <a:t>т.д.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О преобразовании Министерства образования и науки 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Указ Президента РФ от 15 мая 2018 года №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215 «О структуре федеральных органов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исполнительной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власти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»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42844" y="2571744"/>
          <a:ext cx="6929518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 ЗА  ВНИМАНИЕ !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 bwMode="auto">
          <a:xfrm>
            <a:off x="1214414" y="3857628"/>
            <a:ext cx="640080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3200" dirty="0" smtClean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До встречи на следующем занятии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29.10.2019г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в 13.15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2" descr="C:\Documents and Settings\user\Рабочий стол\Картинки\KSw4MndbdUc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71500" y="214313"/>
            <a:ext cx="8072438" cy="64246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357188"/>
            <a:ext cx="8229600" cy="1285875"/>
          </a:xfrm>
        </p:spPr>
        <p:txBody>
          <a:bodyPr rtlCol="0"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Министерство науки и </a:t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высшего образования</a:t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</a:rPr>
              <a:t>Министр: </a:t>
            </a:r>
            <a:r>
              <a:rPr lang="ru-RU" sz="2700" dirty="0">
                <a:solidFill>
                  <a:schemeClr val="accent2">
                    <a:lumMod val="75000"/>
                  </a:schemeClr>
                </a:solidFill>
              </a:rPr>
              <a:t>Михаил Михайлович </a:t>
            </a:r>
            <a:r>
              <a:rPr lang="ru-RU" sz="2700" dirty="0" err="1" smtClean="0">
                <a:solidFill>
                  <a:schemeClr val="accent2">
                    <a:lumMod val="75000"/>
                  </a:schemeClr>
                </a:solidFill>
              </a:rPr>
              <a:t>Котюков</a:t>
            </a:r>
            <a:r>
              <a:rPr lang="ru-RU" sz="27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2000250"/>
            <a:ext cx="8229600" cy="41973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    Функции: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    выработка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и 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реализация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государственной политики и 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нормативно-правового регулирования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в сфере высшего образования и соответствующего дополнительного профессионального образования, научной, научно-технической и инновационной деятельности,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нанотехнологий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, развития федеральных центров науки и высоких технологий, государственных научных центров и 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наукоградов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, интеллектуальной собственности…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8229600" cy="1071563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Министерство просвещения РФ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Министр: Ольга Юрьевна Васильева 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14563"/>
            <a:ext cx="7758113" cy="4786312"/>
          </a:xfrm>
        </p:spPr>
        <p:txBody>
          <a:bodyPr rtlCol="0">
            <a:normAutofit fontScale="925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</a:rPr>
              <a:t>Функции: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</a:rPr>
              <a:t>      выработка 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и реализация государственной политики и 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</a:rPr>
              <a:t>нормативно-правового регулирования 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в сфере: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</a:rPr>
              <a:t>     общего 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образования, 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</a:rPr>
              <a:t>среднего 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профессионального образования и соответствующего дополнительного профессионального образования, профессионального обучения, 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</a:rPr>
              <a:t>дополнительного 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образования детей и взрослых, 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</a:rPr>
              <a:t>воспитания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, опеки и попечительства в отношении несовершеннолетних граждан, социальной поддержки и социальной защиты 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</a:rPr>
              <a:t>обучающихся….</a:t>
            </a:r>
            <a:endParaRPr lang="ru-RU" sz="2600" dirty="0">
              <a:solidFill>
                <a:schemeClr val="accent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</a:rPr>
              <a:t>      </a:t>
            </a:r>
            <a:endParaRPr lang="ru-RU" sz="2600" dirty="0">
              <a:solidFill>
                <a:schemeClr val="accent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2051" name="Picture 3" descr="C:\Documents and Settings\user\Рабочий стол\39481527.jpg"/>
          <p:cNvPicPr>
            <a:picLocks noChangeAspect="1" noChangeArrowheads="1"/>
          </p:cNvPicPr>
          <p:nvPr/>
        </p:nvPicPr>
        <p:blipFill>
          <a:blip r:embed="rId2">
            <a:lum bright="10000" contrast="10000"/>
          </a:blip>
          <a:srcRect l="20707" t="1211" r="26607"/>
          <a:stretch>
            <a:fillRect/>
          </a:stretch>
        </p:blipFill>
        <p:spPr bwMode="auto">
          <a:xfrm>
            <a:off x="500063" y="214313"/>
            <a:ext cx="2000250" cy="209232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214313"/>
            <a:ext cx="8229600" cy="785812"/>
          </a:xfrm>
        </p:spPr>
        <p:txBody>
          <a:bodyPr rtlCol="0"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Министерство просвещения РФ </a:t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2844" y="785794"/>
          <a:ext cx="8786874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643063"/>
            <a:ext cx="8229600" cy="4525962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hlinkClick r:id="rId2" action="ppaction://hlinkfile"/>
              </a:rPr>
              <a:t>Указ президента РФ 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«О национальных целях 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и стратегических задачах развития РФ 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на период до 2024 года»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от 7 мая 2018 года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Указ президента РФ «О национальных целях </a:t>
            </a:r>
            <a:b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и стратегических задачах развития РФ </a:t>
            </a:r>
            <a:b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на период до 2024 года» от 7 мая 2018 г. 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внедрение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на уровнях основного общего и среднего общего образования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новых методов обучения и воспитания, образовательных технологий,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обеспечивающих освоение обучающимися базовых навыков и умений, повышение их мотивации к обучению и вовлеченности в образовательный процесс,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формирование эффективной системы выявления, поддержки и развития способностей и талантов у детей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и молодежи, основанной на принципах справедливости, всеобщности и направленной на самоопределение и профессиональную ориентацию всех обучающихся;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428625"/>
            <a:ext cx="8229600" cy="1143000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Указ президента РФ «О национальных целях </a:t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и стратегических задачах развития РФ </a:t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на период до 2024 года» от 7 мая 2018 г.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785938"/>
            <a:ext cx="8043862" cy="4525962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создание условий для раннего развития детей в возрасте до трех лет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, реализация программы психолого-педагогической, методической и консультативной помощи родителям детей, получающих дошкольное образование в семье;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создание современной и безопасной цифровой образовательной среды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, обеспечивающей высокое качество и доступность образования всех видов и уровней;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внедрение национальной системы профессионального роста педагогических работников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, охватывающей не менее 50 процентов учителей общеобразовательных организаций;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714375"/>
            <a:ext cx="8229600" cy="1143000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Указ президента РФ «О национальных целях </a:t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и стратегических задачах развития РФ </a:t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на период до 2024 года» от 7 мая 2018 г.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2332038"/>
            <a:ext cx="8229600" cy="45259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формирование системы профессиональных конкурсов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в целях предоставления гражданам возможностей для профессионального и карьерного роста;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создание условий для развития наставничества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, поддержки общественных инициатив и проектов, в том числе в сфере добровольчества (</a:t>
            </a:r>
            <a:r>
              <a:rPr lang="ru-RU" sz="2400" dirty="0" err="1" smtClean="0">
                <a:solidFill>
                  <a:schemeClr val="accent6">
                    <a:lumMod val="50000"/>
                  </a:schemeClr>
                </a:solidFill>
              </a:rPr>
              <a:t>волонтерства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751</Words>
  <Application>Microsoft Office PowerPoint</Application>
  <PresentationFormat>Экран (4:3)</PresentationFormat>
  <Paragraphs>73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НОРМАТИВНО-ПРАВОВАЯ БАЗА  дошкольного образования</vt:lpstr>
      <vt:lpstr>О преобразовании Министерства образования и науки </vt:lpstr>
      <vt:lpstr>  Министерство науки и  высшего образования Министр: Михаил Михайлович Котюков   </vt:lpstr>
      <vt:lpstr>Министерство просвещения РФ  Министр: Ольга Юрьевна Васильева </vt:lpstr>
      <vt:lpstr>Министерство просвещения РФ  </vt:lpstr>
      <vt:lpstr>Слайд 6</vt:lpstr>
      <vt:lpstr>Указ президента РФ «О национальных целях  и стратегических задачах развития РФ  на период до 2024 года» от 7 мая 2018 г. </vt:lpstr>
      <vt:lpstr>Указ президента РФ «О национальных целях  и стратегических задачах развития РФ  на период до 2024 года» от 7 мая 2018 г. </vt:lpstr>
      <vt:lpstr>Указ президента РФ «О национальных целях  и стратегических задачах развития РФ  на период до 2024 года» от 7 мая 2018 г. </vt:lpstr>
      <vt:lpstr>ФЕДЕРАЛЬНЫЙ ЗАКОН   «ОБ ОБРАЗОВАНИИ  В РОССИЙСКОЙ ФЕДЕРАЦИИ»  от 29 декабря 2012 года  № 273- ФЗ </vt:lpstr>
      <vt:lpstr>ФЕДЕРАЛЬНЫЙ ГОСУДАРСТВЕННЫЙ ОБРАЗОВАТЕЛЬНЫЙ СТАНДАРТ ДОШКОЛЬНОГО ОБРАЗОВАНИЯ Утвержден приказом Министерства образования и науки РФ от 17.10.2013г. № 1155  Министерство образования и науки РФ от 28.02.2014г. № 08-249 Комментарии к ФГОС дошкольного образования</vt:lpstr>
      <vt:lpstr>САНИТАРНО-ЭПИДЕМИОЛОГИЧЕСКИЕ ПРАВИЛА И НОРМОТИВЫ  ДЛЯ ДОО СанПин2.4.1.3049-13</vt:lpstr>
      <vt:lpstr>  Письмо Департамента государственной политики в сфере общего образования Министерства образования и науки РФ от 05.08.2013г. № 08-1049 </vt:lpstr>
      <vt:lpstr>Локальные акты  дошкольной образовательной организации </vt:lpstr>
      <vt:lpstr>По научно-методическому обеспечению</vt:lpstr>
      <vt:lpstr>По организационному обеспечению</vt:lpstr>
      <vt:lpstr>По кадровому обеспечению</vt:lpstr>
      <vt:lpstr>По финансовому обеспечению</vt:lpstr>
      <vt:lpstr>По материально-техническому обеспечению</vt:lpstr>
      <vt:lpstr>СПАСИБО  ЗА  ВНИМАНИЕ !</vt:lpstr>
      <vt:lpstr>Слайд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Кошлева Н. В.</dc:creator>
  <cp:lastModifiedBy>Пользователь</cp:lastModifiedBy>
  <cp:revision>41</cp:revision>
  <dcterms:created xsi:type="dcterms:W3CDTF">2018-08-28T08:31:15Z</dcterms:created>
  <dcterms:modified xsi:type="dcterms:W3CDTF">2019-10-16T09:35:35Z</dcterms:modified>
</cp:coreProperties>
</file>